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png" ContentType="image/png"/>
  <Override PartName="/ppt/media/image9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61000" y="1805040"/>
            <a:ext cx="80982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657960" y="3496320"/>
            <a:ext cx="4701960" cy="392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143640" cy="5142240"/>
          </a:xfrm>
          <a:custGeom>
            <a:avLst/>
            <a:gdLst/>
            <a:ahLst/>
            <a:rect l="l" t="t" r="r" b="b"/>
            <a:pathLst>
              <a:path w="25401" h="14286">
                <a:moveTo>
                  <a:pt x="0" y="14285"/>
                </a:moveTo>
                <a:lnTo>
                  <a:pt x="0" y="0"/>
                </a:lnTo>
                <a:lnTo>
                  <a:pt x="25400" y="0"/>
                </a:lnTo>
                <a:lnTo>
                  <a:pt x="25400" y="9447"/>
                </a:lnTo>
                <a:lnTo>
                  <a:pt x="0" y="1428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0"/>
            <a:ext cx="9143640" cy="5142240"/>
          </a:xfrm>
          <a:custGeom>
            <a:avLst/>
            <a:gdLst/>
            <a:ahLst/>
            <a:rect l="l" t="t" r="r" b="b"/>
            <a:pathLst>
              <a:path w="25401" h="14286">
                <a:moveTo>
                  <a:pt x="0" y="14285"/>
                </a:moveTo>
                <a:lnTo>
                  <a:pt x="0" y="0"/>
                </a:lnTo>
                <a:lnTo>
                  <a:pt x="25400" y="0"/>
                </a:lnTo>
                <a:lnTo>
                  <a:pt x="25400" y="9447"/>
                </a:lnTo>
                <a:lnTo>
                  <a:pt x="0" y="14285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261000" y="1805040"/>
            <a:ext cx="809820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57960" y="3496320"/>
            <a:ext cx="2294280" cy="3923640"/>
          </a:xfrm>
          <a:prstGeom prst="rect">
            <a:avLst/>
          </a:prstGeom>
        </p:spPr>
        <p:txBody>
          <a:bodyPr lIns="0" rIns="0" tIns="0" bIns="0">
            <a:normAutofit fontScale="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67800" y="3496320"/>
            <a:ext cx="2294280" cy="3923640"/>
          </a:xfrm>
          <a:prstGeom prst="rect">
            <a:avLst/>
          </a:prstGeom>
        </p:spPr>
        <p:txBody>
          <a:bodyPr lIns="0" rIns="0" tIns="0" bIns="0">
            <a:normAutofit fontScale="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Finski način poučavanja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8b8b8b"/>
                </a:solidFill>
                <a:latin typeface="Calibri"/>
                <a:ea typeface="DejaVu Sans"/>
              </a:rPr>
              <a:t>Jedan od najboljih u svijetu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8b8b8b"/>
                </a:solidFill>
                <a:latin typeface="Calibri"/>
                <a:ea typeface="DejaVu Sans"/>
              </a:rPr>
              <a:t>Potvrđuju PISA rezultati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hr-HR" sz="4400" spc="-1" strike="noStrike">
                <a:latin typeface="Arial"/>
              </a:rPr>
              <a:t>Europski kvalifikacijski okvir (EQF) 2008.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Hrvatski kvalifikacijski okvir (HKO) primjenjuje ga na cjelokupni sustav obrazovanja u Republici Hrvatskoj.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457200" y="345600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Strategija: uspostaviti europski prostor obrazovanja i suradnja u izgradnji zajedničke vizije. 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4995720" y="4727520"/>
            <a:ext cx="2636280" cy="110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Bilo je izvrsno iskustvo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r-HR" sz="1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Hvala programu Erasmus  što nam je omogućio ovo izvrsno iskustvo i učenje o finskom modelu obrazovanja. Pomoglo mi je u sagledavanju vlastitog poučavanja te dalo ohrabrenje i smjernice za daljnji rad.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Školska jednoličnost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Sve veći jaz između onoga što se uči u školi i onoga što se događa u svijetu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Metode koje učenike aktivno uključuju u nastavu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Nastava nije proces prolaženja kroz gradivo, već je u centru učenik kao kreativni mislilac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Poučavanje treba biti izazov k pronalaženju novih rješenja jer taj pristup jamči uspjeh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Škola u Helsinkiju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Dvije zgrade: razredi od 1. do 5. i od 6. do 9. 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Tri odjeljenja (tri razine)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Multikulturalna škola: 69% stranaca i 31% Finaca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Učenici imaju dvosate, a  prema uspješnosti, mijenjaju razrede za svaki predmet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Ocjene su od 4 do 9. (Postoji 10 - vrlo rijetko)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Razred broji od 10 do 16 učenika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hr-HR" sz="28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 rot="5400000">
            <a:off x="458280" y="2347560"/>
            <a:ext cx="4037400" cy="37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Izvrsni uvjeti (Full oprema)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Finska ne štedi za školstvo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Pr. Tehnički odgoj; imaju uvjete za proizvodnju drvenih, željeznih i plastičnih predmeta 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Radionica za drvo, metal, bojanje, laserski, 3D printer, alatnica, skladište...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Proizvode razne predmete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457200" y="1628640"/>
            <a:ext cx="4037400" cy="374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Novi načini poučavanja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Tehnologija se razvija zajedno s novim načinima učenja, stoga je nužno nastava kombinirana i hibridna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Poučavanje je postalo kombinirano: frontalno, rad u paru i skupini te u virtualnom i izvanškolskom okruženju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Nastava se temelji na načelu procesa koji može biti: problemsko, istraživačko, projektno i fenomenološko.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Učenici aktivno sudjeluju pa učenje postaje poticajno što potiče motivaciju i otkriva učeničke interese</a:t>
            </a:r>
            <a:endParaRPr b="0" lang="hr-H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 nove modele nastave implementirano je formativno vrednovanje (potiče aktivnost tijekom procesa učenja)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67640" y="26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Obrazovanje je najvažnije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Obrazovanje u Finskoj je prioritet u društvu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Velika ulaganja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Besplatno školovanje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Besplatni obroci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Vrhunska oprema</a:t>
            </a:r>
            <a:endParaRPr b="0" lang="hr-HR" sz="2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Fincima je jako važno naučiti mlade zaključivati na dobrobit društva i demokracije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Picture 3" descr=""/>
          <p:cNvPicPr/>
          <p:nvPr/>
        </p:nvPicPr>
        <p:blipFill>
          <a:blip r:embed="rId1"/>
          <a:stretch/>
        </p:blipFill>
        <p:spPr>
          <a:xfrm>
            <a:off x="755640" y="1700640"/>
            <a:ext cx="3527280" cy="417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Kompetencije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 rot="5400000">
            <a:off x="179640" y="1843560"/>
            <a:ext cx="4751280" cy="3887280"/>
          </a:xfrm>
          <a:prstGeom prst="rect">
            <a:avLst/>
          </a:prstGeom>
          <a:ln>
            <a:noFill/>
          </a:ln>
        </p:spPr>
      </p:pic>
      <p:pic>
        <p:nvPicPr>
          <p:cNvPr id="173" name="Picture 3" descr=""/>
          <p:cNvPicPr/>
          <p:nvPr/>
        </p:nvPicPr>
        <p:blipFill>
          <a:blip r:embed="rId2"/>
          <a:stretch/>
        </p:blipFill>
        <p:spPr>
          <a:xfrm>
            <a:off x="4860000" y="1340640"/>
            <a:ext cx="4150440" cy="489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Finski put prema kompetencijama 21. stoljeća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Nacionalni kurikul 2014.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Sadrži sedam općih kompetencija od kojih se sastoje finske vještine 21. stoljeća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(učenje nije samo proces kroz koji učenici usvajaju činjenice, nego proces kojim mijenjaju mišljenja i oblikuju nova znanja i stavove)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Sedam važnih kompetencija: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 Učiti kako učiti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 Kultura (samoizražavanje i interakcija)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 Osobni i društveni razvoj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4. Višestruka pismenost (umjetnost, mediji, kontekst i kultura)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5. IKT (inf. i kom. tehn.)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6. Rad i poduzetništvo</a:t>
            </a:r>
            <a:endParaRPr b="0" lang="hr-HR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7. Izgradnja održive budućnosti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1656000" y="1442520"/>
            <a:ext cx="5814720" cy="5325480"/>
          </a:xfrm>
          <a:prstGeom prst="rect">
            <a:avLst/>
          </a:prstGeom>
          <a:ln>
            <a:noFill/>
          </a:ln>
        </p:spPr>
      </p:pic>
      <p:sp>
        <p:nvSpPr>
          <p:cNvPr id="180" name="TextShape 1"/>
          <p:cNvSpPr txBox="1"/>
          <p:nvPr/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hr-HR" sz="4400" spc="-1" strike="noStrike">
                <a:latin typeface="Arial"/>
              </a:rPr>
              <a:t>Sedam međupredmetnih tema u hrvatskom obrazovanju</a:t>
            </a: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Application>LibreOffice/6.2.5.2$Windows_X86_64 LibreOffice_project/1ec314fa52f458adc18c4f025c545a4e8b22c159</Application>
  <Words>438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2022-10-23T19:09:13Z</dcterms:created>
  <dc:creator>Windows korisnik</dc:creator>
  <dc:description/>
  <dc:language>hr-HR</dc:language>
  <cp:lastModifiedBy/>
  <dcterms:modified xsi:type="dcterms:W3CDTF">2023-10-02T20:01:59Z</dcterms:modified>
  <cp:revision>17</cp:revision>
  <dc:subject/>
  <dc:title>Finski način poučavanja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