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92" r:id="rId20"/>
    <p:sldId id="293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91" r:id="rId36"/>
    <p:sldId id="289" r:id="rId37"/>
    <p:sldId id="290" r:id="rId38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84" autoAdjust="0"/>
  </p:normalViewPr>
  <p:slideViewPr>
    <p:cSldViewPr>
      <p:cViewPr varScale="1">
        <p:scale>
          <a:sx n="42" d="100"/>
          <a:sy n="42" d="100"/>
        </p:scale>
        <p:origin x="-66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28" name="Naslov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cxnSp>
        <p:nvCxnSpPr>
          <p:cNvPr id="8" name="Ravni poveznik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ni poveznik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zervirano mjesto datum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17.9.2015</a:t>
            </a:fld>
            <a:endParaRPr lang="hr-HR"/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17.9.2015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17.9.2015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zervirano mjesto sadržaja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17.9.2015</a:t>
            </a:fld>
            <a:endParaRPr lang="hr-HR"/>
          </a:p>
        </p:txBody>
      </p:sp>
      <p:sp>
        <p:nvSpPr>
          <p:cNvPr id="15" name="Rezervirano mjesto broja slajda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6" name="Rezervirano mjesto podnožja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7" name="Naslov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17.9.2015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cxnSp>
        <p:nvCxnSpPr>
          <p:cNvPr id="7" name="Ravni poveznik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17.9.2015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1" name="Rezervirano mjesto sadržaja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17.9.2015</a:t>
            </a:fld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32" name="Rezervirano mjesto sadržaja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34" name="Rezervirano mjesto sadržaja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2" name="Rezervirano mjesto teksta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cxnSp>
        <p:nvCxnSpPr>
          <p:cNvPr id="10" name="Ravni poveznik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ni poveznik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17.9.2015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17.9.2015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zervirano mjesto sadržaja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31" name="Naslov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8" name="Rezervirano mjesto datum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17.9.2015</a:t>
            </a:fld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hr-HR" smtClean="0"/>
              <a:t>Pritisnite ikonu za dodavanje slike</a:t>
            </a:r>
            <a:endParaRPr kumimoji="0"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8" name="Rezervirano mjesto datum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17.9.2015</a:t>
            </a:fld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zervirano mjesto teksta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24" name="Rezervirano mjesto datum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DC1A071-2A74-455A-A49A-8BB21E4AC2F6}" type="datetimeFigureOut">
              <a:rPr lang="sr-Latn-CS" smtClean="0"/>
              <a:pPr/>
              <a:t>17.9.2015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22" name="Rezervirano mjesto broja slajda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5" name="Rezervirano mjesto naslova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sz="3600" b="1" dirty="0" smtClean="0">
                <a:latin typeface="Bookman Old Style" pitchFamily="18" charset="0"/>
              </a:rPr>
              <a:t>Rujan,2015.</a:t>
            </a:r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6600" b="1" dirty="0" smtClean="0">
                <a:latin typeface="Bookman Old Style" pitchFamily="18" charset="0"/>
              </a:rPr>
              <a:t>Slavonija</a:t>
            </a:r>
            <a:endParaRPr lang="en-GB" sz="6600" b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markon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546" y="2158782"/>
            <a:ext cx="5143536" cy="2713257"/>
          </a:xfr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2800" dirty="0" smtClean="0"/>
              <a:t>5. Kojemu talijanskom znanstveniku se pripisuje izum radija, ustvari još jedan izum Nikole Tesle?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smtClean="0">
                <a:solidFill>
                  <a:schemeClr val="accent2"/>
                </a:solidFill>
              </a:rPr>
              <a:t>   </a:t>
            </a:r>
            <a:r>
              <a:rPr lang="hr-HR" b="1" dirty="0" smtClean="0"/>
              <a:t>Izumitelj se zvao </a:t>
            </a:r>
            <a:r>
              <a:rPr lang="hr-HR" b="1" dirty="0" err="1" smtClean="0">
                <a:solidFill>
                  <a:schemeClr val="accent2"/>
                </a:solidFill>
              </a:rPr>
              <a:t>Gugliemo</a:t>
            </a:r>
            <a:r>
              <a:rPr lang="hr-HR" b="1" dirty="0" smtClean="0">
                <a:solidFill>
                  <a:schemeClr val="accent2"/>
                </a:solidFill>
              </a:rPr>
              <a:t> Marconi.</a:t>
            </a:r>
          </a:p>
          <a:p>
            <a:r>
              <a:rPr lang="hr-HR" b="1" dirty="0" smtClean="0">
                <a:solidFill>
                  <a:schemeClr val="accent2"/>
                </a:solidFill>
              </a:rPr>
              <a:t>Vrhovni sud Sjedinjenih Američkih Država </a:t>
            </a:r>
            <a:r>
              <a:rPr lang="hr-HR" b="1" dirty="0" smtClean="0"/>
              <a:t>je u pitanju zasluga za izum</a:t>
            </a:r>
            <a:r>
              <a:rPr lang="hr-HR" b="1" dirty="0" smtClean="0">
                <a:solidFill>
                  <a:schemeClr val="accent2"/>
                </a:solidFill>
              </a:rPr>
              <a:t> radija </a:t>
            </a:r>
            <a:r>
              <a:rPr lang="hr-HR" b="1" dirty="0" smtClean="0"/>
              <a:t>(</a:t>
            </a:r>
            <a:r>
              <a:rPr lang="hr-HR" b="1" dirty="0" err="1" smtClean="0"/>
              <a:t>tj</a:t>
            </a:r>
            <a:r>
              <a:rPr lang="hr-HR" b="1" dirty="0" smtClean="0"/>
              <a:t>. pripadnosti odgovarajućih patenata) ipak presudio u korist </a:t>
            </a:r>
            <a:r>
              <a:rPr lang="hr-HR" b="1" dirty="0" smtClean="0">
                <a:solidFill>
                  <a:schemeClr val="accent2"/>
                </a:solidFill>
              </a:rPr>
              <a:t>Nikole Tesle. </a:t>
            </a:r>
          </a:p>
          <a:p>
            <a:endParaRPr lang="en-GB" b="1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Slika 3" descr="gee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40" y="3429000"/>
            <a:ext cx="5572164" cy="2786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vukovar 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2000240"/>
            <a:ext cx="1847850" cy="2466975"/>
          </a:xfr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VUKOVAR</a:t>
            </a:r>
            <a:endParaRPr lang="en-GB" b="1" dirty="0"/>
          </a:p>
        </p:txBody>
      </p:sp>
      <p:pic>
        <p:nvPicPr>
          <p:cNvPr id="5" name="Slika 4" descr="vukovar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0" y="1643050"/>
            <a:ext cx="2857520" cy="1743075"/>
          </a:xfrm>
          <a:prstGeom prst="rect">
            <a:avLst/>
          </a:prstGeom>
        </p:spPr>
      </p:pic>
      <p:pic>
        <p:nvPicPr>
          <p:cNvPr id="6" name="Slika 5" descr="vukovar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48" y="4357694"/>
            <a:ext cx="2514600" cy="1819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vukovar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2071678"/>
            <a:ext cx="2466975" cy="1847850"/>
          </a:xfr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1. Nadimak ogromne bombe koja je pala na Vukovarsku bolnicu, ali srećom nije eksplodirala.</a:t>
            </a:r>
            <a:endParaRPr lang="en-GB" sz="2800" dirty="0"/>
          </a:p>
        </p:txBody>
      </p:sp>
      <p:pic>
        <p:nvPicPr>
          <p:cNvPr id="5" name="Slika 4" descr="vukovar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3071810"/>
            <a:ext cx="2466975" cy="184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vukovar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488600"/>
            <a:ext cx="5286412" cy="3959706"/>
          </a:xfr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- krmača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2</a:t>
            </a:r>
            <a:r>
              <a:rPr lang="hr-HR" sz="3100" dirty="0" smtClean="0"/>
              <a:t>. Gdje se u Vukovaru nalaze slijedeći simboli: </a:t>
            </a:r>
            <a:r>
              <a:rPr lang="hr-HR" sz="3100" b="1" dirty="0" smtClean="0"/>
              <a:t>golubica mira, zračni križ?</a:t>
            </a:r>
            <a:endParaRPr lang="en-GB" sz="3100" b="1" dirty="0"/>
          </a:p>
        </p:txBody>
      </p:sp>
      <p:pic>
        <p:nvPicPr>
          <p:cNvPr id="6" name="Rezervirano mjesto sadržaja 5" descr="vukovar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89" y="2071678"/>
            <a:ext cx="3446699" cy="2571768"/>
          </a:xfrm>
        </p:spPr>
      </p:pic>
      <p:pic>
        <p:nvPicPr>
          <p:cNvPr id="7" name="Slika 6" descr="vukovar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2143116"/>
            <a:ext cx="3455954" cy="250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accent2"/>
                </a:solidFill>
              </a:rPr>
              <a:t>Golubica mira </a:t>
            </a:r>
            <a:r>
              <a:rPr lang="hr-HR" dirty="0" smtClean="0"/>
              <a:t>- Ovčara</a:t>
            </a:r>
            <a:endParaRPr lang="en-GB" dirty="0"/>
          </a:p>
        </p:txBody>
      </p:sp>
      <p:pic>
        <p:nvPicPr>
          <p:cNvPr id="7" name="Rezervirano mjesto sadržaja 6" descr="vukovar3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29189" y="2786058"/>
            <a:ext cx="3653437" cy="2643206"/>
          </a:xfrm>
        </p:spPr>
      </p:pic>
      <p:pic>
        <p:nvPicPr>
          <p:cNvPr id="8" name="Rezervirano mjesto sadržaja 7" descr="golub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00034" y="2428868"/>
            <a:ext cx="2724849" cy="1928826"/>
          </a:xfrm>
        </p:spPr>
      </p:pic>
      <p:sp>
        <p:nvSpPr>
          <p:cNvPr id="6" name="Rezervirano mjesto teksta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accent2"/>
                </a:solidFill>
              </a:rPr>
              <a:t>Zračni križ- </a:t>
            </a:r>
            <a:r>
              <a:rPr lang="hr-HR" dirty="0" smtClean="0"/>
              <a:t>Memorijalno groblje Domovinskog rata  u Vukovaru</a:t>
            </a:r>
            <a:endParaRPr lang="en-GB" dirty="0"/>
          </a:p>
        </p:txBody>
      </p:sp>
      <p:pic>
        <p:nvPicPr>
          <p:cNvPr id="9" name="Slika 8" descr="vukovar 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109" y="4429132"/>
            <a:ext cx="2562348" cy="1919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Po izbijanju krvave </a:t>
            </a:r>
            <a:r>
              <a:rPr lang="hr-HR" dirty="0" smtClean="0">
                <a:solidFill>
                  <a:schemeClr val="bg1"/>
                </a:solidFill>
              </a:rPr>
              <a:t>bitke za Vukovar </a:t>
            </a:r>
            <a:r>
              <a:rPr lang="hr-HR" dirty="0" smtClean="0"/>
              <a:t>zbog svojih izuzetnih organizacijskih sposobnosti i hrabrosti preuzima zapovijedanje obranom čitavog Borova Naselja. Pod njegovim vodstvom na </a:t>
            </a:r>
            <a:r>
              <a:rPr lang="hr-HR" dirty="0" smtClean="0">
                <a:solidFill>
                  <a:schemeClr val="bg1"/>
                </a:solidFill>
              </a:rPr>
              <a:t>Trpinjskoj cesti</a:t>
            </a:r>
            <a:r>
              <a:rPr lang="hr-HR" dirty="0" smtClean="0"/>
              <a:t>, koja je zbog toga i prozvana "Groblje tenkova", zaustavljena je oklopna sila </a:t>
            </a:r>
            <a:r>
              <a:rPr lang="hr-HR" dirty="0" smtClean="0">
                <a:solidFill>
                  <a:schemeClr val="tx2"/>
                </a:solidFill>
              </a:rPr>
              <a:t>JNA </a:t>
            </a:r>
            <a:r>
              <a:rPr lang="hr-HR" dirty="0" smtClean="0"/>
              <a:t>i uništeno na desetke srpskih tenkova i oklopnih transportera.  Poginuo je 16.</a:t>
            </a:r>
            <a:r>
              <a:rPr lang="hr-HR" dirty="0" smtClean="0">
                <a:solidFill>
                  <a:schemeClr val="bg1"/>
                </a:solidFill>
              </a:rPr>
              <a:t> </a:t>
            </a:r>
            <a:r>
              <a:rPr lang="hr-HR" dirty="0" smtClean="0"/>
              <a:t>listopada  1991.godine blizu Trpinjske ceste, pokošen rafalom iz puško-strojnice.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219200"/>
          </a:xfrm>
        </p:spPr>
        <p:txBody>
          <a:bodyPr>
            <a:normAutofit/>
          </a:bodyPr>
          <a:lstStyle/>
          <a:p>
            <a:r>
              <a:rPr lang="hr-HR" sz="3200" dirty="0" smtClean="0"/>
              <a:t>Jedan od najvećih heroja domovinskog rata – </a:t>
            </a:r>
            <a:r>
              <a:rPr lang="hr-HR" sz="3200" b="1" dirty="0" smtClean="0">
                <a:solidFill>
                  <a:schemeClr val="bg1"/>
                </a:solidFill>
              </a:rPr>
              <a:t>Blago Zadro</a:t>
            </a:r>
            <a:endParaRPr lang="en-GB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blago zadr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1928802"/>
            <a:ext cx="4012158" cy="30003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 smtClean="0"/>
              <a:t>Novinar, publicist i prozaik Siniša Glavašević rođen je u Vukovaru</a:t>
            </a:r>
            <a:r>
              <a:rPr lang="hr-HR" dirty="0" smtClean="0"/>
              <a:t>. </a:t>
            </a:r>
            <a:r>
              <a:rPr lang="vi-VN" dirty="0" smtClean="0"/>
              <a:t> Bio je </a:t>
            </a:r>
            <a:r>
              <a:rPr lang="vi-VN" b="1" dirty="0" smtClean="0">
                <a:solidFill>
                  <a:schemeClr val="accent2"/>
                </a:solidFill>
              </a:rPr>
              <a:t>urednik Hrvatskoga radija Vukovar i ratni izvjestitelj</a:t>
            </a:r>
            <a:r>
              <a:rPr lang="vi-VN" dirty="0" smtClean="0"/>
              <a:t>. Po zauzeću Vukovara od agresorske JNA i četnika, odveden je 19.XI.1991. iz vukovarske bolnice i od tada mu se izgubio trag. </a:t>
            </a:r>
            <a:endParaRPr lang="en-GB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b="1" dirty="0" smtClean="0"/>
              <a:t>SINIŠA GLAVAŠEVIĆ (1960-1991)</a:t>
            </a:r>
            <a:br>
              <a:rPr lang="hr-HR" b="1" dirty="0" smtClean="0"/>
            </a:br>
            <a:endParaRPr lang="en-GB" dirty="0"/>
          </a:p>
        </p:txBody>
      </p:sp>
      <p:pic>
        <p:nvPicPr>
          <p:cNvPr id="4" name="Slika 3" descr="sinis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3786190"/>
            <a:ext cx="1651000" cy="2514600"/>
          </a:xfrm>
          <a:prstGeom prst="rect">
            <a:avLst/>
          </a:prstGeom>
        </p:spPr>
      </p:pic>
      <p:sp>
        <p:nvSpPr>
          <p:cNvPr id="5" name="Pravokutnik 4"/>
          <p:cNvSpPr/>
          <p:nvPr/>
        </p:nvSpPr>
        <p:spPr>
          <a:xfrm>
            <a:off x="3857620" y="344168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2400" dirty="0" smtClean="0"/>
              <a:t>Ekshumiran je iz masovne grobnice </a:t>
            </a:r>
            <a:r>
              <a:rPr lang="hr-HR" sz="2400" b="1" dirty="0" smtClean="0">
                <a:solidFill>
                  <a:schemeClr val="accent2"/>
                </a:solidFill>
              </a:rPr>
              <a:t>Ovčara</a:t>
            </a:r>
            <a:r>
              <a:rPr lang="hr-HR" sz="2400" dirty="0" smtClean="0"/>
              <a:t> i identificiran, tako da se pretpostavlja da je ubijen istoga dana kada je odveden, 19. studenoga 1991. </a:t>
            </a:r>
          </a:p>
          <a:p>
            <a:endParaRPr lang="hr-H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tesla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643050"/>
            <a:ext cx="2619375" cy="1743075"/>
          </a:xfr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r-HR" sz="4000" b="1" dirty="0" smtClean="0"/>
              <a:t>MEMORIJALNI CENTAR NIKOLE TESLE</a:t>
            </a:r>
            <a:endParaRPr lang="en-GB" sz="4000" b="1" dirty="0"/>
          </a:p>
        </p:txBody>
      </p:sp>
      <p:pic>
        <p:nvPicPr>
          <p:cNvPr id="5" name="Slika 4" descr="tesla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50" y="2505075"/>
            <a:ext cx="2476500" cy="1847850"/>
          </a:xfrm>
          <a:prstGeom prst="rect">
            <a:avLst/>
          </a:prstGeom>
        </p:spPr>
      </p:pic>
      <p:pic>
        <p:nvPicPr>
          <p:cNvPr id="6" name="Slika 5" descr="tesla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2" y="4786322"/>
            <a:ext cx="3171825" cy="1438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2800" dirty="0" smtClean="0"/>
              <a:t>Matica hrvatska u Zagrebu posmrtno mu je 1992. izdala zbirku </a:t>
            </a:r>
            <a:r>
              <a:rPr lang="hr-HR" sz="2800" b="1" dirty="0" smtClean="0">
                <a:solidFill>
                  <a:schemeClr val="accent2"/>
                </a:solidFill>
              </a:rPr>
              <a:t>"Priče iz Vukovara". </a:t>
            </a:r>
            <a:r>
              <a:rPr lang="en-GB" sz="2800" dirty="0" smtClean="0"/>
              <a:t/>
            </a:r>
            <a:br>
              <a:rPr lang="en-GB" sz="2800" dirty="0" smtClean="0"/>
            </a:br>
            <a:endParaRPr lang="en-GB" sz="2800" dirty="0"/>
          </a:p>
        </p:txBody>
      </p:sp>
      <p:pic>
        <p:nvPicPr>
          <p:cNvPr id="4" name="Slika 3" descr="prič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868657"/>
            <a:ext cx="3799684" cy="2846095"/>
          </a:xfrm>
          <a:prstGeom prst="rect">
            <a:avLst/>
          </a:prstGeom>
        </p:spPr>
      </p:pic>
      <p:pic>
        <p:nvPicPr>
          <p:cNvPr id="5" name="Slika 4" descr="priča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84" y="857232"/>
            <a:ext cx="1885950" cy="2428875"/>
          </a:xfrm>
          <a:prstGeom prst="rect">
            <a:avLst/>
          </a:prstGeom>
        </p:spPr>
      </p:pic>
      <p:pic>
        <p:nvPicPr>
          <p:cNvPr id="6" name="Slika 5" descr="priča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7554" y="4071942"/>
            <a:ext cx="3429024" cy="228601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bolnica 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6314" y="3954004"/>
            <a:ext cx="3548069" cy="2361079"/>
          </a:xfr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2800" dirty="0" smtClean="0"/>
              <a:t>3. Koliko je trajala opsada Vukovara, tko je tada ravnao vukovarskom bolnicom i ime zločinca odgovornog za tragediju ranjenika i djelatnika bolnice?</a:t>
            </a:r>
            <a:endParaRPr lang="en-GB" sz="2800" dirty="0"/>
          </a:p>
        </p:txBody>
      </p:sp>
      <p:pic>
        <p:nvPicPr>
          <p:cNvPr id="5" name="Slika 4" descr="bolnica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1357298"/>
            <a:ext cx="3864679" cy="2571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3 mjeseca</a:t>
            </a:r>
          </a:p>
          <a:p>
            <a:r>
              <a:rPr lang="hr-HR" dirty="0" smtClean="0"/>
              <a:t> doktorica Vesna Bosanac</a:t>
            </a:r>
          </a:p>
          <a:p>
            <a:r>
              <a:rPr lang="hr-HR" dirty="0" smtClean="0"/>
              <a:t>ratni zločinac Veselin </a:t>
            </a:r>
          </a:p>
          <a:p>
            <a:pPr>
              <a:buNone/>
            </a:pPr>
            <a:r>
              <a:rPr lang="hr-HR" dirty="0" smtClean="0"/>
              <a:t>       </a:t>
            </a:r>
            <a:r>
              <a:rPr lang="hr-HR" dirty="0" err="1" smtClean="0"/>
              <a:t>Šljivančanin</a:t>
            </a:r>
            <a:r>
              <a:rPr lang="hr-HR" dirty="0" smtClean="0"/>
              <a:t> </a:t>
            </a:r>
            <a:endParaRPr lang="en-GB" dirty="0"/>
          </a:p>
        </p:txBody>
      </p:sp>
      <p:pic>
        <p:nvPicPr>
          <p:cNvPr id="4" name="Slika 3" descr="bolnic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4214818"/>
            <a:ext cx="4310773" cy="1571636"/>
          </a:xfrm>
          <a:prstGeom prst="rect">
            <a:avLst/>
          </a:prstGeom>
        </p:spPr>
      </p:pic>
      <p:pic>
        <p:nvPicPr>
          <p:cNvPr id="5" name="Slika 4" descr="vesna b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785926"/>
            <a:ext cx="4101057" cy="3071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vukovar 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1714488"/>
            <a:ext cx="5143536" cy="3410388"/>
          </a:xfr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4. Što čini granicu Hrvatske i Srbije u Vukovaru?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križ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546" y="2143116"/>
            <a:ext cx="4429156" cy="3317592"/>
          </a:xfr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- Rijeka Dunav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lavosla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571612"/>
            <a:ext cx="2176465" cy="2996913"/>
          </a:xfr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5.Koji je poznati hrvatski kemičar, dobitnik Nobelove nagrade, rođen u Vukovaru?</a:t>
            </a:r>
            <a:endParaRPr lang="en-GB" sz="2800" dirty="0"/>
          </a:p>
        </p:txBody>
      </p:sp>
      <p:pic>
        <p:nvPicPr>
          <p:cNvPr id="5" name="Slika 4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64" y="1500174"/>
            <a:ext cx="3611456" cy="2705106"/>
          </a:xfrm>
          <a:prstGeom prst="rect">
            <a:avLst/>
          </a:prstGeom>
        </p:spPr>
      </p:pic>
      <p:pic>
        <p:nvPicPr>
          <p:cNvPr id="6" name="Slika 5" descr="lavoslav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5140" y="3143248"/>
            <a:ext cx="2047878" cy="2857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eltz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785926"/>
            <a:ext cx="2676525" cy="1704975"/>
          </a:xfr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2800" dirty="0" smtClean="0"/>
              <a:t>6. Koji smo dvorac-muzej posjetili u Vukovaru, te naziv poznate sorte grožđa koje je vlasnik tog dvorca donio u Hrvatsku?</a:t>
            </a:r>
            <a:endParaRPr lang="en-GB" sz="2800" dirty="0"/>
          </a:p>
        </p:txBody>
      </p:sp>
      <p:pic>
        <p:nvPicPr>
          <p:cNvPr id="5" name="Slika 4" descr="eltz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54" y="2000240"/>
            <a:ext cx="3357586" cy="2014552"/>
          </a:xfrm>
          <a:prstGeom prst="rect">
            <a:avLst/>
          </a:prstGeom>
        </p:spPr>
      </p:pic>
      <p:pic>
        <p:nvPicPr>
          <p:cNvPr id="6" name="Slika 5" descr="eltz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3372" y="4286256"/>
            <a:ext cx="4493904" cy="20002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golubic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857364"/>
            <a:ext cx="2794062" cy="3071834"/>
          </a:xfr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Vučedolska golubica (jarebica)</a:t>
            </a:r>
            <a:endParaRPr lang="en-GB" dirty="0"/>
          </a:p>
        </p:txBody>
      </p:sp>
      <p:pic>
        <p:nvPicPr>
          <p:cNvPr id="5" name="Slika 4" descr="Vucedol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7540" y="2714620"/>
            <a:ext cx="4374443" cy="32766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zervirano mjesto sadržaja 6" descr="ilok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66848" y="2714620"/>
            <a:ext cx="4126452" cy="2571768"/>
          </a:xfrm>
        </p:spPr>
      </p:pic>
      <p:pic>
        <p:nvPicPr>
          <p:cNvPr id="8" name="Rezervirano mjesto sadržaja 7" descr="ilok3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786314" y="2643182"/>
            <a:ext cx="3857652" cy="2716249"/>
          </a:xfrm>
        </p:spPr>
      </p:pic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7. Najistočnije mjesto u Hrvatskoj je…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ilok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3438" y="3500438"/>
            <a:ext cx="3978225" cy="2681294"/>
          </a:xfr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3205162"/>
          </a:xfrm>
        </p:spPr>
        <p:txBody>
          <a:bodyPr>
            <a:normAutofit/>
          </a:bodyPr>
          <a:lstStyle/>
          <a:p>
            <a:r>
              <a:rPr lang="hr-HR" sz="2800" dirty="0" smtClean="0"/>
              <a:t>8. Objasni simboliku zvona crkve  koje se oglašava točno u 12 sati</a:t>
            </a:r>
            <a:br>
              <a:rPr lang="hr-HR" sz="2800" dirty="0" smtClean="0"/>
            </a:br>
            <a:r>
              <a:rPr lang="hr-HR" sz="2800" dirty="0" smtClean="0"/>
              <a:t/>
            </a:r>
            <a:br>
              <a:rPr lang="hr-HR" sz="2800" dirty="0" smtClean="0"/>
            </a:br>
            <a:r>
              <a:rPr lang="hr-HR" sz="2800" dirty="0" smtClean="0"/>
              <a:t/>
            </a:r>
            <a:br>
              <a:rPr lang="hr-HR" sz="2800" dirty="0" smtClean="0"/>
            </a:br>
            <a:r>
              <a:rPr lang="hr-HR" sz="2800" dirty="0" smtClean="0"/>
              <a:t>- Crkva sv. Ivana </a:t>
            </a:r>
            <a:r>
              <a:rPr lang="hr-HR" sz="2800" dirty="0" err="1" smtClean="0"/>
              <a:t>Kapistrana</a:t>
            </a:r>
            <a:r>
              <a:rPr lang="hr-HR" sz="2800" dirty="0" smtClean="0"/>
              <a:t/>
            </a:r>
            <a:br>
              <a:rPr lang="hr-HR" sz="2800" dirty="0" smtClean="0"/>
            </a:br>
            <a:endParaRPr lang="en-GB" sz="2800" dirty="0"/>
          </a:p>
        </p:txBody>
      </p:sp>
      <p:pic>
        <p:nvPicPr>
          <p:cNvPr id="5" name="Slika 4" descr="iok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3500438"/>
            <a:ext cx="4079382" cy="2714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1. Koliko je izuma patentirao Nikola Tesla?</a:t>
            </a:r>
            <a:endParaRPr lang="en-GB" sz="2800" dirty="0"/>
          </a:p>
        </p:txBody>
      </p:sp>
      <p:pic>
        <p:nvPicPr>
          <p:cNvPr id="4" name="Slika 3" descr="tesl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2143116"/>
            <a:ext cx="4310084" cy="31994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219200"/>
          </a:xfrm>
        </p:spPr>
        <p:txBody>
          <a:bodyPr>
            <a:normAutofit/>
          </a:bodyPr>
          <a:lstStyle/>
          <a:p>
            <a:r>
              <a:rPr lang="hr-HR" sz="2800" dirty="0" smtClean="0"/>
              <a:t>9. U kojem se dijelu Hrvatske nalazi Kopački Rit, a u kojem Ilok i Vukovar?</a:t>
            </a:r>
            <a:endParaRPr lang="en-GB" sz="2800" dirty="0"/>
          </a:p>
        </p:txBody>
      </p:sp>
      <p:pic>
        <p:nvPicPr>
          <p:cNvPr id="3" name="Slika 2" descr="croatia-slavonija-ma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1500174"/>
            <a:ext cx="6572296" cy="4171979"/>
          </a:xfrm>
          <a:prstGeom prst="rect">
            <a:avLst/>
          </a:prstGeom>
        </p:spPr>
      </p:pic>
      <p:sp>
        <p:nvSpPr>
          <p:cNvPr id="4" name="Pravokutnik 3"/>
          <p:cNvSpPr/>
          <p:nvPr/>
        </p:nvSpPr>
        <p:spPr>
          <a:xfrm>
            <a:off x="285720" y="3071810"/>
            <a:ext cx="19288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 smtClean="0"/>
              <a:t>U čast pobjede kršćana nad osmanlijama papa Kalisto III. naređuje da zvona zvone u 12 sati, a taj se običaj održao i do danas.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 Baranja</a:t>
            </a:r>
            <a:endParaRPr lang="en-GB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 smtClean="0"/>
              <a:t>Srijem</a:t>
            </a:r>
            <a:endParaRPr lang="en-GB" dirty="0"/>
          </a:p>
        </p:txBody>
      </p:sp>
      <p:pic>
        <p:nvPicPr>
          <p:cNvPr id="5" name="Slika 4" descr="kopački ri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071678"/>
            <a:ext cx="2724150" cy="1676400"/>
          </a:xfrm>
          <a:prstGeom prst="rect">
            <a:avLst/>
          </a:prstGeom>
        </p:spPr>
      </p:pic>
      <p:pic>
        <p:nvPicPr>
          <p:cNvPr id="6" name="Slika 5" descr="tikveš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4286256"/>
            <a:ext cx="3086100" cy="1476375"/>
          </a:xfrm>
          <a:prstGeom prst="rect">
            <a:avLst/>
          </a:prstGeom>
        </p:spPr>
      </p:pic>
      <p:pic>
        <p:nvPicPr>
          <p:cNvPr id="7" name="Slika 6" descr="srije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2143116"/>
            <a:ext cx="3224533" cy="1643074"/>
          </a:xfrm>
          <a:prstGeom prst="rect">
            <a:avLst/>
          </a:prstGeom>
        </p:spPr>
      </p:pic>
      <p:pic>
        <p:nvPicPr>
          <p:cNvPr id="8" name="Slika 7" descr="ilok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4876" y="4071942"/>
            <a:ext cx="3357586" cy="19893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04898"/>
          </a:xfrm>
        </p:spPr>
        <p:txBody>
          <a:bodyPr>
            <a:normAutofit/>
          </a:bodyPr>
          <a:lstStyle/>
          <a:p>
            <a:r>
              <a:rPr lang="hr-HR" b="1" dirty="0" smtClean="0"/>
              <a:t>OSIJEK  </a:t>
            </a:r>
            <a:r>
              <a:rPr lang="hr-HR" sz="3100" b="1" dirty="0" smtClean="0"/>
              <a:t>(povijesna jezgra Tvrđa, muzej Slavonije, </a:t>
            </a:r>
            <a:r>
              <a:rPr lang="hr-HR" sz="3100" b="1" dirty="0" err="1" smtClean="0"/>
              <a:t>konkatedrala</a:t>
            </a:r>
            <a:r>
              <a:rPr lang="hr-HR" sz="3100" b="1" dirty="0" smtClean="0"/>
              <a:t> sv. </a:t>
            </a:r>
            <a:r>
              <a:rPr lang="hr-HR" sz="3100" b="1" dirty="0" err="1" smtClean="0"/>
              <a:t>Perta</a:t>
            </a:r>
            <a:r>
              <a:rPr lang="hr-HR" sz="3100" b="1" dirty="0" smtClean="0"/>
              <a:t> i Pavla)</a:t>
            </a:r>
            <a:endParaRPr lang="en-GB" sz="3100" b="1" dirty="0"/>
          </a:p>
        </p:txBody>
      </p:sp>
      <p:pic>
        <p:nvPicPr>
          <p:cNvPr id="4" name="Slika 3" descr="osije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643050"/>
            <a:ext cx="2724150" cy="1676400"/>
          </a:xfrm>
          <a:prstGeom prst="rect">
            <a:avLst/>
          </a:prstGeom>
        </p:spPr>
      </p:pic>
      <p:pic>
        <p:nvPicPr>
          <p:cNvPr id="5" name="Slika 4" descr="osijek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2" y="1309188"/>
            <a:ext cx="1928826" cy="2872274"/>
          </a:xfrm>
          <a:prstGeom prst="rect">
            <a:avLst/>
          </a:prstGeom>
        </p:spPr>
      </p:pic>
      <p:pic>
        <p:nvPicPr>
          <p:cNvPr id="6" name="Slika 5" descr="osijek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42" y="4929198"/>
            <a:ext cx="3057525" cy="1495425"/>
          </a:xfrm>
          <a:prstGeom prst="rect">
            <a:avLst/>
          </a:prstGeom>
        </p:spPr>
      </p:pic>
      <p:pic>
        <p:nvPicPr>
          <p:cNvPr id="7" name="Slika 6" descr="osijek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6050" y="4857760"/>
            <a:ext cx="2143139" cy="1605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Osijek</a:t>
            </a:r>
            <a:endParaRPr lang="en-GB" dirty="0"/>
          </a:p>
        </p:txBody>
      </p:sp>
      <p:pic>
        <p:nvPicPr>
          <p:cNvPr id="10" name="Rezervirano mjesto sadržaja 9" descr="đakov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201643" y="2201863"/>
            <a:ext cx="2934890" cy="3913187"/>
          </a:xfrm>
        </p:spPr>
      </p:pic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2800" dirty="0" smtClean="0"/>
              <a:t>1. Od koliko je opeka sagrađena </a:t>
            </a:r>
            <a:r>
              <a:rPr lang="hr-HR" sz="2800" dirty="0" err="1" smtClean="0"/>
              <a:t>konkatedrala</a:t>
            </a:r>
            <a:r>
              <a:rPr lang="hr-HR" sz="2800" dirty="0" smtClean="0"/>
              <a:t> sv. Petra i Pavla u Osijeku, a od koliko Strossmayerova katedrala u Đakovu?</a:t>
            </a:r>
            <a:endParaRPr lang="en-GB" sz="2800" dirty="0"/>
          </a:p>
        </p:txBody>
      </p:sp>
      <p:sp>
        <p:nvSpPr>
          <p:cNvPr id="6" name="Rezervirano mjesto teksta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hr-HR" dirty="0" smtClean="0"/>
              <a:t>Đakovo</a:t>
            </a:r>
            <a:endParaRPr lang="en-GB" dirty="0"/>
          </a:p>
        </p:txBody>
      </p:sp>
      <p:pic>
        <p:nvPicPr>
          <p:cNvPr id="9" name="Rezervirano mjesto sadržaja 8" descr="7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" y="2812256"/>
            <a:ext cx="4038600" cy="2692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ĐAKOVO</a:t>
            </a:r>
            <a:endParaRPr lang="en-GB" b="1" dirty="0"/>
          </a:p>
        </p:txBody>
      </p:sp>
      <p:pic>
        <p:nvPicPr>
          <p:cNvPr id="3" name="Slika 2" descr="đak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357298"/>
            <a:ext cx="2466975" cy="1847850"/>
          </a:xfrm>
          <a:prstGeom prst="rect">
            <a:avLst/>
          </a:prstGeom>
        </p:spPr>
      </p:pic>
      <p:pic>
        <p:nvPicPr>
          <p:cNvPr id="4" name="Slika 3" descr="đak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428604"/>
            <a:ext cx="3649974" cy="2428892"/>
          </a:xfrm>
          <a:prstGeom prst="rect">
            <a:avLst/>
          </a:prstGeom>
        </p:spPr>
      </p:pic>
      <p:pic>
        <p:nvPicPr>
          <p:cNvPr id="5" name="Slika 4" descr="đak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768" y="4572008"/>
            <a:ext cx="2834079" cy="1885951"/>
          </a:xfrm>
          <a:prstGeom prst="rect">
            <a:avLst/>
          </a:prstGeom>
        </p:spPr>
      </p:pic>
      <p:pic>
        <p:nvPicPr>
          <p:cNvPr id="6" name="Slika 5" descr="đak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4744" y="3079820"/>
            <a:ext cx="5143536" cy="3421014"/>
          </a:xfrm>
          <a:prstGeom prst="rect">
            <a:avLst/>
          </a:prstGeom>
        </p:spPr>
      </p:pic>
      <p:pic>
        <p:nvPicPr>
          <p:cNvPr id="7" name="Slika 6" descr="đak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7554" y="285728"/>
            <a:ext cx="1714500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ergel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524000"/>
            <a:ext cx="7620000" cy="4572000"/>
          </a:xfr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Državna Ergela Đakovo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ADMIRAL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4876" y="314613"/>
            <a:ext cx="2643206" cy="2195205"/>
          </a:xfr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VINKOVCI</a:t>
            </a:r>
            <a:endParaRPr lang="en-GB" b="1" dirty="0"/>
          </a:p>
        </p:txBody>
      </p:sp>
      <p:pic>
        <p:nvPicPr>
          <p:cNvPr id="6" name="Slika 5" descr="ADMIRAL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1214422"/>
            <a:ext cx="2895600" cy="1581150"/>
          </a:xfrm>
          <a:prstGeom prst="rect">
            <a:avLst/>
          </a:prstGeom>
        </p:spPr>
      </p:pic>
      <p:pic>
        <p:nvPicPr>
          <p:cNvPr id="7" name="Slika 6" descr="ADMIRA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926" y="2714620"/>
            <a:ext cx="5821636" cy="38789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/>
              <a:t>eko g0spodarstvo</a:t>
            </a:r>
            <a:br>
              <a:rPr lang="hr-HR" b="1" dirty="0" smtClean="0"/>
            </a:br>
            <a:r>
              <a:rPr lang="hr-HR" b="1" dirty="0" smtClean="0"/>
              <a:t> ORLOV PUT</a:t>
            </a:r>
            <a:endParaRPr lang="en-GB" b="1" dirty="0"/>
          </a:p>
        </p:txBody>
      </p:sp>
      <p:pic>
        <p:nvPicPr>
          <p:cNvPr id="3" name="Slika 2" descr="ORLOV PUT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1428736"/>
            <a:ext cx="2609850" cy="1752600"/>
          </a:xfrm>
          <a:prstGeom prst="rect">
            <a:avLst/>
          </a:prstGeom>
        </p:spPr>
      </p:pic>
      <p:pic>
        <p:nvPicPr>
          <p:cNvPr id="4" name="Slika 3" descr="orlov put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571480"/>
            <a:ext cx="3429024" cy="1928826"/>
          </a:xfrm>
          <a:prstGeom prst="rect">
            <a:avLst/>
          </a:prstGeom>
        </p:spPr>
      </p:pic>
      <p:pic>
        <p:nvPicPr>
          <p:cNvPr id="5" name="Slika 4" descr="orlovput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56" y="2786058"/>
            <a:ext cx="3143272" cy="1738167"/>
          </a:xfrm>
          <a:prstGeom prst="rect">
            <a:avLst/>
          </a:prstGeom>
        </p:spPr>
      </p:pic>
      <p:pic>
        <p:nvPicPr>
          <p:cNvPr id="6" name="Slika 5" descr="ORLOV PU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10" y="3571876"/>
            <a:ext cx="4094952" cy="2543181"/>
          </a:xfrm>
          <a:prstGeom prst="rect">
            <a:avLst/>
          </a:prstGeom>
        </p:spPr>
      </p:pic>
      <p:pic>
        <p:nvPicPr>
          <p:cNvPr id="7" name="Slika 6" descr="orlovput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2066" y="4786322"/>
            <a:ext cx="2628900" cy="1743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idej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3174" y="2357430"/>
            <a:ext cx="3429017" cy="3429017"/>
          </a:xfr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-Tesla je 100 svojih izuma patentirao,  a neki njegovi izumi prisvojili su drugi.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2. Kako se zvao njegov otac i što je bio po zanimanju, te koji je nadimak imala njegova majka Georgina Mandić?</a:t>
            </a:r>
            <a:endParaRPr lang="en-GB" sz="2800" dirty="0"/>
          </a:p>
        </p:txBody>
      </p:sp>
      <p:pic>
        <p:nvPicPr>
          <p:cNvPr id="1026" name="Picture 2" descr="C:\Documents and Settings\Administrator\My Documents\Preuzimanja\roditelj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43240" y="2000240"/>
            <a:ext cx="2500324" cy="38893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2800" dirty="0" smtClean="0"/>
              <a:t>- Njegov otac Milutin je bio pravoslavni svećenik,  a majka je imala nadimak </a:t>
            </a:r>
            <a:r>
              <a:rPr lang="hr-HR" sz="2800" dirty="0" err="1" smtClean="0"/>
              <a:t>Đuka</a:t>
            </a:r>
            <a:r>
              <a:rPr lang="hr-HR" sz="2800" dirty="0" smtClean="0"/>
              <a:t>.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tesla aut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5" y="2428868"/>
            <a:ext cx="5429288" cy="1727710"/>
          </a:xfr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dirty="0" smtClean="0"/>
              <a:t>3. Nabroji 3 Teslina izuma?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renge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84" y="3643314"/>
            <a:ext cx="4581221" cy="2509844"/>
          </a:xfr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-</a:t>
            </a:r>
            <a:r>
              <a:rPr lang="hr-HR" sz="3100" dirty="0" smtClean="0"/>
              <a:t>rotirajuće magnetsko polje, </a:t>
            </a:r>
            <a:r>
              <a:rPr lang="hr-HR" dirty="0" smtClean="0"/>
              <a:t> </a:t>
            </a:r>
            <a:r>
              <a:rPr lang="hr-HR" sz="3100" dirty="0" smtClean="0"/>
              <a:t>indukcijski motor, generator, izmjenična struja, daljinski upravljač, rendgenske zrake…</a:t>
            </a:r>
            <a:endParaRPr lang="en-GB" sz="3100" dirty="0"/>
          </a:p>
        </p:txBody>
      </p:sp>
      <p:pic>
        <p:nvPicPr>
          <p:cNvPr id="5" name="Slika 4" descr="remote contro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714488"/>
            <a:ext cx="2590800" cy="1762125"/>
          </a:xfrm>
          <a:prstGeom prst="rect">
            <a:avLst/>
          </a:prstGeom>
        </p:spPr>
      </p:pic>
      <p:pic>
        <p:nvPicPr>
          <p:cNvPr id="6" name="Slika 5" descr="generato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364" y="1857364"/>
            <a:ext cx="3219450" cy="1419225"/>
          </a:xfrm>
          <a:prstGeom prst="rect">
            <a:avLst/>
          </a:prstGeom>
        </p:spPr>
      </p:pic>
      <p:pic>
        <p:nvPicPr>
          <p:cNvPr id="8" name="Slika 7" descr="kolumbovo jaj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7950" y="1357298"/>
            <a:ext cx="2574231" cy="1357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indukcijsk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12" y="3500438"/>
            <a:ext cx="2428875" cy="1876425"/>
          </a:xfr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348038"/>
          </a:xfrm>
        </p:spPr>
        <p:txBody>
          <a:bodyPr>
            <a:normAutofit/>
          </a:bodyPr>
          <a:lstStyle/>
          <a:p>
            <a:r>
              <a:rPr lang="hr-HR" sz="2800" dirty="0" smtClean="0"/>
              <a:t>4. Prevedi što je bilo u pismu preporuke  kojeg je Tesla od svog poslodavca donio poznatom znanstveniku Edisonu, kada je došao u Ameriku sa 4 centa u džepu:</a:t>
            </a:r>
            <a:br>
              <a:rPr lang="hr-HR" sz="2800" dirty="0" smtClean="0"/>
            </a:br>
            <a:r>
              <a:rPr lang="hr-HR" sz="2800" dirty="0" smtClean="0"/>
              <a:t/>
            </a:r>
            <a:br>
              <a:rPr lang="hr-HR" sz="2800" dirty="0" smtClean="0"/>
            </a:br>
            <a:r>
              <a:rPr lang="hr-HR" sz="2800" dirty="0" smtClean="0"/>
              <a:t/>
            </a:r>
            <a:br>
              <a:rPr lang="hr-HR" sz="2800" dirty="0" smtClean="0"/>
            </a:br>
            <a:r>
              <a:rPr sz="2800" b="1" i="1" smtClean="0"/>
              <a:t>"My Dear Edison: I know two great men and you are one of them. The other is this young man!"</a:t>
            </a:r>
            <a:endParaRPr lang="en-GB" sz="2800" b="1" i="1" dirty="0"/>
          </a:p>
        </p:txBody>
      </p:sp>
      <p:sp>
        <p:nvSpPr>
          <p:cNvPr id="5" name="Pravokutnik 4"/>
          <p:cNvSpPr/>
          <p:nvPr/>
        </p:nvSpPr>
        <p:spPr>
          <a:xfrm>
            <a:off x="571472" y="392906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At age 28, Nikola Tesla arrived in New York City and was shocked by what he discovered. "What I had left was beautiful, artistic and fascinating in every way; what I saw here was machined, rough and unattractive. It [America] is a century behind Europe in civilization." </a:t>
            </a:r>
            <a:endParaRPr lang="en-GB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r">
  <a:themeElements>
    <a:clrScheme name="Papi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255</TotalTime>
  <Words>659</Words>
  <PresentationFormat>Prikaz na zaslonu (4:3)</PresentationFormat>
  <Paragraphs>50</Paragraphs>
  <Slides>37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37</vt:i4>
      </vt:variant>
    </vt:vector>
  </HeadingPairs>
  <TitlesOfParts>
    <vt:vector size="38" baseType="lpstr">
      <vt:lpstr>Papir</vt:lpstr>
      <vt:lpstr>Slavonija</vt:lpstr>
      <vt:lpstr>MEMORIJALNI CENTAR NIKOLE TESLE</vt:lpstr>
      <vt:lpstr>1. Koliko je izuma patentirao Nikola Tesla?</vt:lpstr>
      <vt:lpstr>-Tesla je 100 svojih izuma patentirao,  a neki njegovi izumi prisvojili su drugi.</vt:lpstr>
      <vt:lpstr>2. Kako se zvao njegov otac i što je bio po zanimanju, te koji je nadimak imala njegova majka Georgina Mandić?</vt:lpstr>
      <vt:lpstr>- Njegov otac Milutin je bio pravoslavni svećenik,  a majka je imala nadimak Đuka.</vt:lpstr>
      <vt:lpstr>3. Nabroji 3 Teslina izuma?</vt:lpstr>
      <vt:lpstr>-rotirajuće magnetsko polje,  indukcijski motor, generator, izmjenična struja, daljinski upravljač, rendgenske zrake…</vt:lpstr>
      <vt:lpstr>4. Prevedi što je bilo u pismu preporuke  kojeg je Tesla od svog poslodavca donio poznatom znanstveniku Edisonu, kada je došao u Ameriku sa 4 centa u džepu:   "My Dear Edison: I know two great men and you are one of them. The other is this young man!"</vt:lpstr>
      <vt:lpstr>5. Kojemu talijanskom znanstveniku se pripisuje izum radija, ustvari još jedan izum Nikole Tesle?</vt:lpstr>
      <vt:lpstr>Slajd 11</vt:lpstr>
      <vt:lpstr>VUKOVAR</vt:lpstr>
      <vt:lpstr>1. Nadimak ogromne bombe koja je pala na Vukovarsku bolnicu, ali srećom nije eksplodirala.</vt:lpstr>
      <vt:lpstr>- krmača</vt:lpstr>
      <vt:lpstr>2. Gdje se u Vukovaru nalaze slijedeći simboli: golubica mira, zračni križ?</vt:lpstr>
      <vt:lpstr>Slajd 16</vt:lpstr>
      <vt:lpstr>Jedan od najvećih heroja domovinskog rata – Blago Zadro</vt:lpstr>
      <vt:lpstr>Slajd 18</vt:lpstr>
      <vt:lpstr>         SINIŠA GLAVAŠEVIĆ (1960-1991) </vt:lpstr>
      <vt:lpstr>Matica hrvatska u Zagrebu posmrtno mu je 1992. izdala zbirku "Priče iz Vukovara".  </vt:lpstr>
      <vt:lpstr>3. Koliko je trajala opsada Vukovara, tko je tada ravnao vukovarskom bolnicom i ime zločinca odgovornog za tragediju ranjenika i djelatnika bolnice?</vt:lpstr>
      <vt:lpstr>Slajd 22</vt:lpstr>
      <vt:lpstr>4. Što čini granicu Hrvatske i Srbije u Vukovaru?</vt:lpstr>
      <vt:lpstr>- Rijeka Dunav</vt:lpstr>
      <vt:lpstr>5.Koji je poznati hrvatski kemičar, dobitnik Nobelove nagrade, rođen u Vukovaru?</vt:lpstr>
      <vt:lpstr>6. Koji smo dvorac-muzej posjetili u Vukovaru, te naziv poznate sorte grožđa koje je vlasnik tog dvorca donio u Hrvatsku?</vt:lpstr>
      <vt:lpstr>Vučedolska golubica (jarebica)</vt:lpstr>
      <vt:lpstr>7. Najistočnije mjesto u Hrvatskoj je…</vt:lpstr>
      <vt:lpstr>8. Objasni simboliku zvona crkve  koje se oglašava točno u 12 sati   - Crkva sv. Ivana Kapistrana </vt:lpstr>
      <vt:lpstr>9. U kojem se dijelu Hrvatske nalazi Kopački Rit, a u kojem Ilok i Vukovar?</vt:lpstr>
      <vt:lpstr>Slajd 31</vt:lpstr>
      <vt:lpstr>OSIJEK  (povijesna jezgra Tvrđa, muzej Slavonije, konkatedrala sv. Perta i Pavla)</vt:lpstr>
      <vt:lpstr>1. Od koliko je opeka sagrađena konkatedrala sv. Petra i Pavla u Osijeku, a od koliko Strossmayerova katedrala u Đakovu?</vt:lpstr>
      <vt:lpstr>ĐAKOVO</vt:lpstr>
      <vt:lpstr>Državna Ergela Đakovo</vt:lpstr>
      <vt:lpstr>VINKOVCI</vt:lpstr>
      <vt:lpstr>eko g0spodarstvo  ORLOV PUT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Slavonija</dc:title>
  <cp:lastModifiedBy>OS-Jesenice</cp:lastModifiedBy>
  <cp:revision>48</cp:revision>
  <dcterms:modified xsi:type="dcterms:W3CDTF">2015-09-17T09:09:10Z</dcterms:modified>
</cp:coreProperties>
</file>