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A99D9-E37D-4DD4-BE05-811500CFD3B4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FE827-A242-49D9-87BB-B3D7B8F095C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E827-A242-49D9-87BB-B3D7B8F095C6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E827-A242-49D9-87BB-B3D7B8F095C6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20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120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 advTm="120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Tm="120000">
    <p:random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smtClean="0">
                <a:latin typeface="Arial" pitchFamily="34" charset="0"/>
                <a:cs typeface="Arial" pitchFamily="34" charset="0"/>
              </a:rPr>
              <a:t>                     Grade 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Viith 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dirty="0" smtClean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endParaRPr lang="hr-HR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14356"/>
            <a:ext cx="8458200" cy="4086244"/>
          </a:xfrm>
        </p:spPr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   </a:t>
            </a:r>
            <a:r>
              <a:rPr lang="hr-HR" sz="60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An English Quiz</a:t>
            </a:r>
            <a:endParaRPr lang="hr-HR" sz="6000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74236" cy="1155596"/>
          </a:xfrm>
        </p:spPr>
        <p:txBody>
          <a:bodyPr>
            <a:normAutofit fontScale="90000"/>
          </a:bodyPr>
          <a:lstStyle/>
          <a:p>
            <a:r>
              <a:rPr lang="hr-HR" sz="6600" dirty="0" smtClean="0">
                <a:latin typeface="Arial Black" pitchFamily="34" charset="0"/>
              </a:rPr>
              <a:t>II </a:t>
            </a:r>
            <a:r>
              <a:rPr lang="hr-HR" u="sng" dirty="0" smtClean="0">
                <a:latin typeface="Arial Black" pitchFamily="34" charset="0"/>
              </a:rPr>
              <a:t>Match the idiom to its </a:t>
            </a:r>
            <a:r>
              <a:rPr lang="hr-HR" dirty="0" smtClean="0">
                <a:latin typeface="Arial Black" pitchFamily="34" charset="0"/>
              </a:rPr>
              <a:t/>
            </a:r>
            <a:br>
              <a:rPr lang="hr-HR" dirty="0" smtClean="0">
                <a:latin typeface="Arial Black" pitchFamily="34" charset="0"/>
              </a:rPr>
            </a:br>
            <a:r>
              <a:rPr lang="hr-HR" dirty="0" smtClean="0">
                <a:latin typeface="Arial Black" pitchFamily="34" charset="0"/>
              </a:rPr>
              <a:t>       </a:t>
            </a:r>
            <a:r>
              <a:rPr lang="hr-HR" u="sng" dirty="0" smtClean="0">
                <a:latin typeface="Arial Black" pitchFamily="34" charset="0"/>
              </a:rPr>
              <a:t>Meaning.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0080" cy="48291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1) 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The b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all is in your court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hr-HR" sz="2000" b="1" u="sng" dirty="0" smtClean="0">
              <a:latin typeface="Arial" pitchFamily="34" charset="0"/>
              <a:cs typeface="Arial" pitchFamily="34" charset="0"/>
            </a:endParaRPr>
          </a:p>
          <a:p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2)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eat around the bush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            </a:t>
            </a:r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3) 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aught between two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stools</a:t>
            </a:r>
            <a:endParaRPr lang="hr-HR" sz="18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18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4)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Every cloud has a silver</a:t>
            </a:r>
            <a:endParaRPr lang="hr-HR" sz="18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1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lining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.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5)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it the nail on the head</a:t>
            </a:r>
            <a:endParaRPr lang="hr-HR" sz="1800" b="1" u="sng" dirty="0" smtClean="0">
              <a:latin typeface="Arial" pitchFamily="34" charset="0"/>
              <a:cs typeface="Arial" pitchFamily="34" charset="0"/>
            </a:endParaRPr>
          </a:p>
          <a:p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6)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it on the fence</a:t>
            </a:r>
            <a:endParaRPr lang="hr-HR" sz="1800" b="1" u="sng" dirty="0" smtClean="0">
              <a:latin typeface="Arial" pitchFamily="34" charset="0"/>
              <a:cs typeface="Arial" pitchFamily="34" charset="0"/>
            </a:endParaRPr>
          </a:p>
          <a:p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7) 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leave no stone unturned</a:t>
            </a:r>
            <a:endParaRPr lang="hr-HR" sz="18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57298"/>
            <a:ext cx="4419600" cy="4967302"/>
          </a:xfrm>
        </p:spPr>
        <p:txBody>
          <a:bodyPr>
            <a:normAutofit fontScale="92500" lnSpcReduction="10000"/>
          </a:bodyPr>
          <a:lstStyle/>
          <a:p>
            <a:pPr lvl="0"/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24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2000" b="1" dirty="0" smtClean="0"/>
              <a:t>B</a:t>
            </a:r>
            <a:r>
              <a:rPr lang="en-US" sz="2000" b="1" dirty="0" smtClean="0"/>
              <a:t>e optimistic, even difficult </a:t>
            </a:r>
            <a:r>
              <a:rPr lang="hr-HR" sz="2000" b="1" dirty="0" smtClean="0"/>
              <a:t>   </a:t>
            </a:r>
            <a:r>
              <a:rPr lang="en-US" sz="2000" b="1" dirty="0" smtClean="0"/>
              <a:t>times will lead to better days</a:t>
            </a:r>
            <a:r>
              <a:rPr lang="hr-HR" sz="2000" b="1" dirty="0" smtClean="0"/>
              <a:t>.</a:t>
            </a:r>
            <a:r>
              <a:rPr lang="en-US" sz="2000" b="1" dirty="0" smtClean="0"/>
              <a:t> </a:t>
            </a:r>
            <a:endParaRPr lang="hr-HR" sz="2000" b="1" dirty="0" smtClean="0"/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2000" b="1" dirty="0" smtClean="0"/>
              <a:t>to do everything  you can to achieve your goal </a:t>
            </a:r>
            <a:endParaRPr lang="hr-HR" sz="2000" b="1" dirty="0" smtClean="0"/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en-US" sz="2000" b="1" dirty="0" smtClean="0"/>
              <a:t>It is up to you to make the next decision or step</a:t>
            </a:r>
            <a:r>
              <a:rPr lang="hr-HR" sz="2000" b="1" dirty="0" smtClean="0"/>
              <a:t>.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hr-HR" sz="2000" b="1" dirty="0" smtClean="0"/>
              <a:t>d</a:t>
            </a:r>
            <a:r>
              <a:rPr lang="en-US" sz="2000" b="1" dirty="0" smtClean="0"/>
              <a:t>o or say something exactly right </a:t>
            </a:r>
            <a:endParaRPr lang="hr-HR" sz="2000" b="1" dirty="0" smtClean="0"/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e) </a:t>
            </a:r>
            <a:r>
              <a:rPr lang="hr-HR" sz="2000" b="1" dirty="0" smtClean="0"/>
              <a:t>a</a:t>
            </a:r>
            <a:r>
              <a:rPr lang="en-US" sz="2000" b="1" dirty="0" smtClean="0"/>
              <a:t>voiding the main topic</a:t>
            </a:r>
            <a:r>
              <a:rPr lang="hr-HR" sz="2000" b="1" dirty="0" smtClean="0"/>
              <a:t>, n</a:t>
            </a:r>
            <a:r>
              <a:rPr lang="en-US" sz="2000" b="1" dirty="0" err="1" smtClean="0"/>
              <a:t>ot</a:t>
            </a:r>
            <a:r>
              <a:rPr lang="en-US" sz="2000" b="1" dirty="0" smtClean="0"/>
              <a:t> speaking directly about the issue </a:t>
            </a:r>
            <a:endParaRPr lang="hr-HR" sz="2000" b="1" dirty="0" smtClean="0"/>
          </a:p>
          <a:p>
            <a:pPr lvl="0"/>
            <a:r>
              <a:rPr lang="hr-HR" sz="2600" b="1" dirty="0" smtClean="0">
                <a:latin typeface="Arial" pitchFamily="34" charset="0"/>
                <a:cs typeface="Arial" pitchFamily="34" charset="0"/>
              </a:rPr>
              <a:t>f) </a:t>
            </a:r>
            <a:r>
              <a:rPr lang="en-US" sz="2000" b="1" dirty="0" smtClean="0"/>
              <a:t>This is used when someone does not want to choose or make a decision. </a:t>
            </a:r>
            <a:endParaRPr lang="hr-HR" sz="2000" b="1" dirty="0" smtClean="0"/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g) 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err="1" smtClean="0"/>
              <a:t>omeone</a:t>
            </a:r>
            <a:r>
              <a:rPr lang="en-US" sz="2000" b="1" dirty="0" smtClean="0"/>
              <a:t> finds it difficult to choose between two alternatives</a:t>
            </a:r>
            <a:r>
              <a:rPr lang="hr-HR" sz="2000" b="1" dirty="0" smtClean="0"/>
              <a:t>.</a:t>
            </a:r>
            <a:r>
              <a:rPr lang="en-US" sz="2000" b="1" dirty="0" smtClean="0"/>
              <a:t> </a:t>
            </a:r>
            <a:endParaRPr lang="hr-HR" sz="2000" b="1" dirty="0" smtClean="0"/>
          </a:p>
          <a:p>
            <a:pPr lvl="0"/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72518" cy="1266828"/>
          </a:xfrm>
        </p:spPr>
        <p:txBody>
          <a:bodyPr>
            <a:noAutofit/>
          </a:bodyPr>
          <a:lstStyle/>
          <a:p>
            <a:r>
              <a:rPr lang="hr-HR" sz="6000" dirty="0" smtClean="0">
                <a:latin typeface="Arial Black" pitchFamily="34" charset="0"/>
              </a:rPr>
              <a:t>III</a:t>
            </a:r>
            <a:r>
              <a:rPr lang="hr-HR" sz="3200" dirty="0" smtClean="0">
                <a:latin typeface="Arial Black" pitchFamily="34" charset="0"/>
              </a:rPr>
              <a:t>   </a:t>
            </a:r>
            <a:r>
              <a:rPr lang="hr-HR" sz="3200" u="sng" dirty="0" smtClean="0">
                <a:latin typeface="Arial Black" pitchFamily="34" charset="0"/>
              </a:rPr>
              <a:t>english  sounds -</a:t>
            </a:r>
            <a:r>
              <a:rPr lang="hr-HR" sz="2400" u="sng" dirty="0" smtClean="0">
                <a:latin typeface="Arial Black" pitchFamily="34" charset="0"/>
              </a:rPr>
              <a:t>  choose the </a:t>
            </a:r>
            <a:br>
              <a:rPr lang="hr-HR" sz="2400" u="sng" dirty="0" smtClean="0">
                <a:latin typeface="Arial Black" pitchFamily="34" charset="0"/>
              </a:rPr>
            </a:br>
            <a:r>
              <a:rPr lang="hr-HR" sz="2400" dirty="0" smtClean="0">
                <a:latin typeface="Arial Black" pitchFamily="34" charset="0"/>
              </a:rPr>
              <a:t>            </a:t>
            </a:r>
            <a:r>
              <a:rPr lang="hr-HR" sz="2400" u="sng" dirty="0" smtClean="0">
                <a:latin typeface="Arial Black" pitchFamily="34" charset="0"/>
              </a:rPr>
              <a:t>correct  answer.</a:t>
            </a:r>
            <a:endParaRPr lang="hr-HR" sz="6000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77318" cy="52864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hr-HR" sz="8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1)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</a:t>
            </a:r>
            <a:r>
              <a:rPr lang="hr-HR" sz="8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vowel </a:t>
            </a:r>
            <a:r>
              <a:rPr lang="hr-HR" sz="80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sound</a:t>
            </a:r>
            <a:r>
              <a:rPr lang="hr-HR" sz="8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 the </a:t>
            </a:r>
            <a:r>
              <a:rPr lang="hr-HR" sz="80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‘odd one out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’?</a:t>
            </a:r>
          </a:p>
          <a:p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a)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flower  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lower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power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tower</a:t>
            </a:r>
          </a:p>
          <a:p>
            <a:pPr>
              <a:buNone/>
            </a:pP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________________________________________________________</a:t>
            </a:r>
          </a:p>
          <a:p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Which of the following has </a:t>
            </a:r>
            <a:r>
              <a:rPr lang="hr-HR" sz="8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r-HR" sz="80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hr-HR" sz="8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vowel </a:t>
            </a:r>
            <a:r>
              <a:rPr lang="hr-HR" sz="80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sound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a)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knew   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stew 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few  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sew</a:t>
            </a:r>
          </a:p>
          <a:p>
            <a:pPr>
              <a:buNone/>
            </a:pP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</a:p>
          <a:p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word has </a:t>
            </a:r>
            <a:r>
              <a:rPr lang="hr-HR" sz="8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r-HR" sz="80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hr-HR" sz="8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vowel </a:t>
            </a:r>
            <a:r>
              <a:rPr lang="hr-HR" sz="80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sound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hr-HR" sz="80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a)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head   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said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c) 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made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bed</a:t>
            </a:r>
          </a:p>
          <a:p>
            <a:pPr>
              <a:buNone/>
            </a:pP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</a:p>
          <a:p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word </a:t>
            </a:r>
            <a:r>
              <a:rPr lang="hr-HR" sz="80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sounds</a:t>
            </a:r>
            <a:r>
              <a:rPr lang="hr-HR" sz="8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different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debt  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fret  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treat   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sweat</a:t>
            </a:r>
          </a:p>
          <a:p>
            <a:pPr>
              <a:buNone/>
            </a:pP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________________________________________________________</a:t>
            </a:r>
          </a:p>
          <a:p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word </a:t>
            </a:r>
            <a:r>
              <a:rPr lang="hr-HR" sz="80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sounds</a:t>
            </a:r>
            <a:r>
              <a:rPr lang="hr-HR" sz="8000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different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mother       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800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bother        </a:t>
            </a:r>
            <a:r>
              <a:rPr lang="hr-HR" sz="8000" b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hr-HR" sz="800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brother     </a:t>
            </a:r>
            <a:r>
              <a:rPr lang="hr-HR" sz="8000" b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hr-HR" sz="8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hr-HR" sz="8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another</a:t>
            </a:r>
          </a:p>
          <a:p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96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/>
              <a:t>    </a:t>
            </a:r>
            <a:br>
              <a:rPr lang="hr-HR" sz="2400" dirty="0" smtClean="0"/>
            </a:br>
            <a:endParaRPr lang="hr-HR" sz="2400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6000" dirty="0" smtClean="0">
                <a:latin typeface="Arial Black" pitchFamily="34" charset="0"/>
              </a:rPr>
              <a:t>I </a:t>
            </a:r>
            <a:r>
              <a:rPr lang="hr-HR" sz="2400" u="sng" dirty="0" smtClean="0">
                <a:latin typeface="Arial Black" pitchFamily="34" charset="0"/>
              </a:rPr>
              <a:t>Choose the right word, phrase or</a:t>
            </a:r>
            <a:r>
              <a:rPr lang="hr-HR" sz="2400" dirty="0" smtClean="0">
                <a:latin typeface="Arial Black" pitchFamily="34" charset="0"/>
              </a:rPr>
              <a:t/>
            </a:r>
            <a:br>
              <a:rPr lang="hr-HR" sz="2400" dirty="0" smtClean="0">
                <a:latin typeface="Arial Black" pitchFamily="34" charset="0"/>
              </a:rPr>
            </a:br>
            <a:r>
              <a:rPr lang="hr-HR" sz="2400" dirty="0" smtClean="0">
                <a:latin typeface="Arial Black" pitchFamily="34" charset="0"/>
              </a:rPr>
              <a:t>      </a:t>
            </a:r>
            <a:r>
              <a:rPr lang="hr-HR" sz="2400" u="sng" dirty="0" smtClean="0">
                <a:latin typeface="Arial Black" pitchFamily="34" charset="0"/>
              </a:rPr>
              <a:t>expression to make the given sentence</a:t>
            </a:r>
            <a:r>
              <a:rPr lang="hr-HR" sz="2400" dirty="0" smtClean="0">
                <a:latin typeface="Arial Black" pitchFamily="34" charset="0"/>
              </a:rPr>
              <a:t/>
            </a:r>
            <a:br>
              <a:rPr lang="hr-HR" sz="2400" dirty="0" smtClean="0">
                <a:latin typeface="Arial Black" pitchFamily="34" charset="0"/>
              </a:rPr>
            </a:br>
            <a:r>
              <a:rPr lang="hr-HR" sz="2400" dirty="0" smtClean="0">
                <a:latin typeface="Arial Black" pitchFamily="34" charset="0"/>
              </a:rPr>
              <a:t>      </a:t>
            </a:r>
            <a:r>
              <a:rPr lang="hr-HR" sz="2400" u="sng" dirty="0" smtClean="0">
                <a:latin typeface="Arial Black" pitchFamily="34" charset="0"/>
              </a:rPr>
              <a:t>Correct or answer the question.</a:t>
            </a:r>
            <a:endParaRPr lang="hr-HR" sz="6000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54162"/>
            <a:ext cx="8491566" cy="53038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My daughter ................. well.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a) always has eaten      b) has always eaten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c) has always eat          d) is always eat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Please be quiet. ................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 I working.                  b) I work.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 I’m working.              d) I’m work.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3)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Dave ........... in a factory. Now he works in a shop.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a) worked                      b) works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c) used to work             d) use  to work  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777318" cy="6715148"/>
          </a:xfrm>
        </p:spPr>
        <p:txBody>
          <a:bodyPr>
            <a:normAutofit fontScale="925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haven’t got ........... on holiday at the moment.</a:t>
            </a:r>
          </a:p>
          <a:p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a) enough money for going      b) money enough to go</a:t>
            </a:r>
          </a:p>
          <a:p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c) enough money to go            d) money enough for going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5)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............. a long time for the bus.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Always we have to wait        b)We always have to wait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We have always to wait       d)We have to wait always 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6)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need ............. about  hotels in Paris.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some information                 b) information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an information                      d) some informations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7)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 enjoyed our holiday. ............. was very nice.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Hotel                                     b) A hotel</a:t>
            </a:r>
          </a:p>
          <a:p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c) An hotel                                d) The hotel              </a:t>
            </a:r>
          </a:p>
          <a:p>
            <a:pPr>
              <a:buNone/>
            </a:pPr>
            <a:endParaRPr lang="hr-H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77318" cy="6286544"/>
          </a:xfrm>
        </p:spPr>
        <p:txBody>
          <a:bodyPr>
            <a:normAutofit lnSpcReduction="1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 don’t eat ............ very often.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the meat                          b) some meat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a meat                             d)  meat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9)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............... is in New York.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The Times Square           b) Times Square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 A Times Square              d)  An Times Square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10)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Why ............ me last night? I was waiting for you to phone.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a) didn’t you phone              b) you no phone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c) you don’t phone               d) you didn’t phone</a:t>
            </a:r>
          </a:p>
          <a:p>
            <a:pPr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_________________________________________________</a:t>
            </a: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11)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don’t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remember what .............. at the party.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a) Ann was wearing              b) was wearing Ann</a:t>
            </a:r>
          </a:p>
          <a:p>
            <a:pPr>
              <a:buNone/>
            </a:pP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c) was Ann wearing              d)  Ann wearing was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705880" cy="6572296"/>
          </a:xfrm>
        </p:spPr>
        <p:txBody>
          <a:bodyPr>
            <a:normAutofit fontScale="92500"/>
          </a:bodyPr>
          <a:lstStyle/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12)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His team didn’t do ....... he’d hoped in the competition. </a:t>
            </a:r>
          </a:p>
          <a:p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a) as well                                 b) as well as</a:t>
            </a:r>
          </a:p>
          <a:p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c) as good as                          d)  better than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13)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 have to make a decision ....... Friday at the latest.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on                                        b) until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by                                        d) to</a:t>
            </a:r>
          </a:p>
          <a:p>
            <a:r>
              <a:rPr lang="hr-HR" sz="2000" b="1" dirty="0" smtClean="0"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14)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Mum was furious ........... the mess when she got   home.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for                                       b) with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at                                        d) about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I’m sorry your mother is ill. I hope she ..... better soon.</a:t>
            </a:r>
          </a:p>
          <a:p>
            <a:r>
              <a:rPr lang="hr-HR" sz="2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has                                     b) makes</a:t>
            </a:r>
          </a:p>
          <a:p>
            <a:r>
              <a:rPr lang="hr-HR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c) gets                                    d) goes</a:t>
            </a: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777318" cy="6500858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16)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nothing else works, try ..... the printer off and on again.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to switch                          b) to switching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switching                         d) switch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17)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‘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Caroline doesn’t know where we’re going.’ ‘ I ... her.’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‘m phoning                      b) ‘ll phone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c) phone                              d) ‘m going to phone </a:t>
            </a:r>
          </a:p>
          <a:p>
            <a:r>
              <a:rPr lang="hr-HR" sz="2000" b="1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18)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What time ........... Charlie this evening?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do we meet                     b) are we meeting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will we meet                    d) are we meet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19)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Andy, it’s already 9:30, you........... the bus!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are going to be missed     b) are missing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c) ‘re going to miss                d) ‘ll miss</a:t>
            </a:r>
            <a:endParaRPr lang="hr-HR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500858"/>
          </a:xfrm>
        </p:spPr>
        <p:txBody>
          <a:bodyPr>
            <a:normAutofit lnSpcReduction="1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20)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‘ ________ is still a major world problem.’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Poorness                           b) Poor</a:t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c) Poverty                              d) Poorment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21)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‘That lesson was awful, I nearly died of ________.’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a) boring                               b) boringness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c) bore                                  d) boredom </a:t>
            </a:r>
          </a:p>
          <a:p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22)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‘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_______ of the elderly is often ignored these days.’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a) wisdom                            b) wisely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c) </a:t>
            </a:r>
            <a:r>
              <a:rPr lang="hr-HR" sz="240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wiseness                         </a:t>
            </a:r>
            <a:r>
              <a:rPr lang="hr-HR" sz="240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wise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23)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’To be successful in business you need courage and ___.’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a) luckily                            b) luck</a:t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c) luckyness                      d) luckiness                                               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 smtClean="0"/>
          </a:p>
          <a:p>
            <a:endParaRPr lang="hr-HR" sz="2400" b="1" dirty="0" smtClean="0"/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705879" cy="6215105"/>
          </a:xfrm>
        </p:spPr>
        <p:txBody>
          <a:bodyPr>
            <a:normAutofit lnSpcReduction="1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24)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answer is 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‘Every Saturday morning I ________ my friends on the beach.’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a) would meet                        b) used to meet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c) met                                     d) was meeting</a:t>
            </a:r>
          </a:p>
          <a:p>
            <a:pPr>
              <a:buNone/>
            </a:pP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_______________________________________________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25)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is </a:t>
            </a:r>
            <a:r>
              <a:rPr lang="hr-HR" sz="2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‘It always seemed to be sunny ________.’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a) in those days                   b) back then </a:t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c) the other day                   d) in the good old days 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26)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of the following means 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‘I DON'T think it will happen’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‘_____he'll win the race.’</a:t>
            </a:r>
          </a:p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a) I'm sure                         b) I'm convinced </a:t>
            </a:r>
            <a:b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c) I doubt                           d) I reckon </a:t>
            </a: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sz="2000" u="sng" dirty="0" smtClean="0"/>
              <a:t/>
            </a:r>
            <a:br>
              <a:rPr lang="hr-HR" sz="2000" u="sng" dirty="0" smtClean="0"/>
            </a:br>
            <a:endParaRPr lang="hr-HR" sz="2000" dirty="0" smtClean="0"/>
          </a:p>
          <a:p>
            <a:endParaRPr lang="hr-H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48757" cy="650085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9600" b="1" dirty="0" smtClean="0">
                <a:latin typeface="Arial" pitchFamily="34" charset="0"/>
                <a:cs typeface="Arial" pitchFamily="34" charset="0"/>
              </a:rPr>
              <a:t>   27) </a:t>
            </a:r>
            <a: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correct?</a:t>
            </a:r>
          </a:p>
          <a:p>
            <a: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a) Do you agree?                       b) Are you agree?</a:t>
            </a:r>
          </a:p>
          <a:p>
            <a: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c) I'm of agree with you.             d) I'm agree.</a:t>
            </a:r>
          </a:p>
          <a:p>
            <a:r>
              <a:rPr lang="hr-HR" sz="9600" dirty="0" smtClean="0">
                <a:latin typeface="Arial" pitchFamily="34" charset="0"/>
                <a:cs typeface="Arial" pitchFamily="34" charset="0"/>
              </a:rPr>
              <a:t>________________________________________________</a:t>
            </a:r>
            <a:endParaRPr lang="hr-HR" sz="3400" dirty="0" smtClean="0">
              <a:latin typeface="Arial" pitchFamily="34" charset="0"/>
              <a:cs typeface="Arial" pitchFamily="34" charset="0"/>
            </a:endParaRPr>
          </a:p>
          <a:p>
            <a:endParaRPr lang="hr-HR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9600" b="1" dirty="0" smtClean="0">
                <a:latin typeface="Arial" pitchFamily="34" charset="0"/>
                <a:cs typeface="Arial" pitchFamily="34" charset="0"/>
              </a:rPr>
              <a:t>28) </a:t>
            </a:r>
            <a:r>
              <a:rPr lang="hr-HR" sz="9600" dirty="0" smtClean="0">
                <a:latin typeface="Arial" pitchFamily="34" charset="0"/>
                <a:cs typeface="Arial" pitchFamily="34" charset="0"/>
              </a:rPr>
              <a:t> Which of the following </a:t>
            </a:r>
            <a:r>
              <a:rPr lang="hr-HR" sz="9600" b="1" u="sng" dirty="0" smtClean="0">
                <a:latin typeface="Arial" pitchFamily="34" charset="0"/>
                <a:cs typeface="Arial" pitchFamily="34" charset="0"/>
              </a:rPr>
              <a:t>would you </a:t>
            </a:r>
            <a:r>
              <a:rPr lang="hr-HR" sz="9600" b="1" i="1" u="sng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hr-HR" sz="9600" b="1" u="sng" dirty="0" smtClean="0">
                <a:latin typeface="Arial" pitchFamily="34" charset="0"/>
                <a:cs typeface="Arial" pitchFamily="34" charset="0"/>
              </a:rPr>
              <a:t> say in a clothes</a:t>
            </a:r>
          </a:p>
          <a:p>
            <a:r>
              <a:rPr lang="hr-HR" sz="96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hr-HR" sz="9600" b="1" u="sng" dirty="0" smtClean="0">
                <a:latin typeface="Arial" pitchFamily="34" charset="0"/>
                <a:cs typeface="Arial" pitchFamily="34" charset="0"/>
              </a:rPr>
              <a:t>shop</a:t>
            </a:r>
            <a:r>
              <a:rPr lang="hr-HR" sz="9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9600" dirty="0" smtClean="0">
                <a:latin typeface="Arial" pitchFamily="34" charset="0"/>
                <a:cs typeface="Arial" pitchFamily="34" charset="0"/>
              </a:rPr>
              <a:t>       a) I'm just looking</a:t>
            </a:r>
            <a: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                 b) A sliced loaf please.</a:t>
            </a:r>
          </a:p>
          <a:p>
            <a:r>
              <a:rPr lang="hr-HR" sz="9600" dirty="0" smtClean="0">
                <a:latin typeface="Arial" pitchFamily="34" charset="0"/>
                <a:cs typeface="Arial" pitchFamily="34" charset="0"/>
              </a:rPr>
              <a:t>       c) Can I try it on?                    d) I’ll take it, thanks.</a:t>
            </a:r>
          </a:p>
          <a:p>
            <a:endParaRPr lang="hr-HR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________________________________________________</a:t>
            </a:r>
          </a:p>
          <a:p>
            <a:endParaRPr lang="hr-HR" sz="3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9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29) </a:t>
            </a:r>
            <a: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9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grammatically countable</a:t>
            </a:r>
            <a: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a) money                              b) news </a:t>
            </a:r>
            <a:b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r-HR" sz="9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c) people                              d) information</a:t>
            </a:r>
          </a:p>
          <a:p>
            <a:r>
              <a:rPr lang="hr-HR" sz="9600" dirty="0" smtClean="0">
                <a:latin typeface="Arial" pitchFamily="34" charset="0"/>
                <a:cs typeface="Arial" pitchFamily="34" charset="0"/>
              </a:rPr>
              <a:t>_____________________________________________</a:t>
            </a:r>
          </a:p>
          <a:p>
            <a:pPr>
              <a:buNone/>
            </a:pPr>
            <a:r>
              <a:rPr lang="hr-HR" sz="9600" b="1" dirty="0" smtClean="0">
                <a:latin typeface="Arial" pitchFamily="34" charset="0"/>
                <a:cs typeface="Arial" pitchFamily="34" charset="0"/>
              </a:rPr>
              <a:t>   30) </a:t>
            </a:r>
            <a:r>
              <a:rPr lang="hr-HR" sz="9600" dirty="0" smtClean="0">
                <a:latin typeface="Arial" pitchFamily="34" charset="0"/>
                <a:cs typeface="Arial" pitchFamily="34" charset="0"/>
              </a:rPr>
              <a:t>Choose the </a:t>
            </a:r>
            <a:r>
              <a:rPr lang="hr-HR" sz="9600" b="1" u="sng" dirty="0" smtClean="0">
                <a:latin typeface="Arial" pitchFamily="34" charset="0"/>
                <a:cs typeface="Arial" pitchFamily="34" charset="0"/>
              </a:rPr>
              <a:t>correct spelling</a:t>
            </a:r>
            <a:r>
              <a:rPr lang="hr-HR" sz="9600" dirty="0" smtClean="0">
                <a:latin typeface="Arial" pitchFamily="34" charset="0"/>
                <a:cs typeface="Arial" pitchFamily="34" charset="0"/>
              </a:rPr>
              <a:t>. ‘His old mother was   _________ on him for everything.’</a:t>
            </a:r>
          </a:p>
          <a:p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9600" dirty="0" smtClean="0">
                <a:latin typeface="Arial" pitchFamily="34" charset="0"/>
                <a:cs typeface="Arial" pitchFamily="34" charset="0"/>
              </a:rPr>
              <a:t>        a) dependente                      b) dependant</a:t>
            </a:r>
          </a:p>
          <a:p>
            <a:r>
              <a:rPr lang="hr-HR" sz="9600" dirty="0" smtClean="0">
                <a:latin typeface="Arial" pitchFamily="34" charset="0"/>
                <a:cs typeface="Arial" pitchFamily="34" charset="0"/>
              </a:rPr>
              <a:t>        c) dependante                      d) dependent</a:t>
            </a:r>
          </a:p>
          <a:p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endParaRPr lang="hr-H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120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534</TotalTime>
  <Words>998</Words>
  <Application>Microsoft Office PowerPoint</Application>
  <PresentationFormat>On-screen Show (4:3)</PresentationFormat>
  <Paragraphs>163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                     Grade  Viith                                                          </vt:lpstr>
      <vt:lpstr>I Choose the right word, phrase or       expression to make the given sentence       Correct or answer the question.</vt:lpstr>
      <vt:lpstr>Slide 3</vt:lpstr>
      <vt:lpstr>Slide 4</vt:lpstr>
      <vt:lpstr>Slide 5</vt:lpstr>
      <vt:lpstr>Slide 6</vt:lpstr>
      <vt:lpstr>Slide 7</vt:lpstr>
      <vt:lpstr>Slide 8</vt:lpstr>
      <vt:lpstr>Slide 9</vt:lpstr>
      <vt:lpstr>II Match the idiom to its         Meaning.</vt:lpstr>
      <vt:lpstr>III   english  sounds -  choose the              correct  answer.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ljerka</dc:creator>
  <cp:lastModifiedBy>ljerka</cp:lastModifiedBy>
  <cp:revision>258</cp:revision>
  <dcterms:created xsi:type="dcterms:W3CDTF">2016-04-09T13:45:31Z</dcterms:created>
  <dcterms:modified xsi:type="dcterms:W3CDTF">2016-05-21T23:15:08Z</dcterms:modified>
</cp:coreProperties>
</file>