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A99D9-E37D-4DD4-BE05-811500CFD3B4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FE827-A242-49D9-87BB-B3D7B8F095C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E827-A242-49D9-87BB-B3D7B8F095C6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DFE827-A242-49D9-87BB-B3D7B8F095C6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60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 advTm="60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 advTm="60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491F6E-8EBB-4D01-AE10-36FCC5D42A4E}" type="datetimeFigureOut">
              <a:rPr lang="sr-Latn-CS" smtClean="0"/>
              <a:pPr/>
              <a:t>22.5.2016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75FCA8-94E2-4554-9587-F6E0201946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Tm="60000">
    <p:random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smtClean="0">
                <a:latin typeface="Arial" pitchFamily="34" charset="0"/>
                <a:cs typeface="Arial" pitchFamily="34" charset="0"/>
              </a:rPr>
              <a:t>                     Grade  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Viith </a:t>
            </a:r>
            <a:br>
              <a:rPr lang="hr-HR" sz="3200" dirty="0" smtClean="0">
                <a:latin typeface="Arial" pitchFamily="34" charset="0"/>
                <a:cs typeface="Arial" pitchFamily="34" charset="0"/>
              </a:rPr>
            </a:br>
            <a:r>
              <a:rPr lang="hr-HR" sz="320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key</a:t>
            </a:r>
            <a:endParaRPr lang="hr-H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714356"/>
            <a:ext cx="8458200" cy="4086244"/>
          </a:xfrm>
        </p:spPr>
        <p:txBody>
          <a:bodyPr>
            <a:normAutofit/>
          </a:bodyPr>
          <a:lstStyle/>
          <a:p>
            <a:r>
              <a:rPr lang="hr-HR" sz="54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    </a:t>
            </a:r>
            <a:r>
              <a:rPr lang="hr-HR" sz="6000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An English Quiz</a:t>
            </a:r>
            <a:endParaRPr lang="hr-HR" sz="6000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74236" cy="1155596"/>
          </a:xfrm>
        </p:spPr>
        <p:txBody>
          <a:bodyPr>
            <a:normAutofit fontScale="90000"/>
          </a:bodyPr>
          <a:lstStyle/>
          <a:p>
            <a:r>
              <a:rPr lang="hr-HR" sz="6600" dirty="0" smtClean="0">
                <a:latin typeface="Arial Black" pitchFamily="34" charset="0"/>
              </a:rPr>
              <a:t>II </a:t>
            </a:r>
            <a:r>
              <a:rPr lang="hr-HR" u="sng" dirty="0" smtClean="0">
                <a:latin typeface="Arial Black" pitchFamily="34" charset="0"/>
              </a:rPr>
              <a:t>Match the idiom to its </a:t>
            </a:r>
            <a:r>
              <a:rPr lang="hr-HR" dirty="0" smtClean="0">
                <a:latin typeface="Arial Black" pitchFamily="34" charset="0"/>
              </a:rPr>
              <a:t/>
            </a:r>
            <a:br>
              <a:rPr lang="hr-HR" dirty="0" smtClean="0">
                <a:latin typeface="Arial Black" pitchFamily="34" charset="0"/>
              </a:rPr>
            </a:br>
            <a:r>
              <a:rPr lang="hr-HR" dirty="0" smtClean="0">
                <a:latin typeface="Arial Black" pitchFamily="34" charset="0"/>
              </a:rPr>
              <a:t>       </a:t>
            </a:r>
            <a:r>
              <a:rPr lang="hr-HR" u="sng" dirty="0" smtClean="0">
                <a:latin typeface="Arial Black" pitchFamily="34" charset="0"/>
              </a:rPr>
              <a:t>Meaning.</a:t>
            </a:r>
            <a:endParaRPr lang="hr-HR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10080" cy="48291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c)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  1)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The b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all is in your court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18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hr-HR" sz="2000" b="1" u="sng" dirty="0" smtClean="0">
              <a:latin typeface="Arial" pitchFamily="34" charset="0"/>
              <a:cs typeface="Arial" pitchFamily="34" charset="0"/>
            </a:endParaRPr>
          </a:p>
          <a:p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e)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  2)</a:t>
            </a:r>
            <a:r>
              <a:rPr lang="hr-H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eat around the bush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            </a:t>
            </a:r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g)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  3)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aught between two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stools</a:t>
            </a:r>
            <a:endParaRPr lang="hr-HR" sz="18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18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  4)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Every cloud has a silver</a:t>
            </a:r>
            <a:endParaRPr lang="hr-HR" sz="18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18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lining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.</a:t>
            </a: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  5)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it the nail on the head</a:t>
            </a:r>
            <a:endParaRPr lang="hr-HR" sz="1800" b="1" u="sng" dirty="0" smtClean="0">
              <a:latin typeface="Arial" pitchFamily="34" charset="0"/>
              <a:cs typeface="Arial" pitchFamily="34" charset="0"/>
            </a:endParaRPr>
          </a:p>
          <a:p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f)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  6)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1800" b="1" u="sng" dirty="0" smtClean="0">
                <a:latin typeface="Arial" pitchFamily="34" charset="0"/>
                <a:cs typeface="Arial" pitchFamily="34" charset="0"/>
              </a:rPr>
              <a:t>it on the fence</a:t>
            </a:r>
            <a:endParaRPr lang="hr-HR" sz="1800" b="1" u="sng" dirty="0" smtClean="0">
              <a:latin typeface="Arial" pitchFamily="34" charset="0"/>
              <a:cs typeface="Arial" pitchFamily="34" charset="0"/>
            </a:endParaRPr>
          </a:p>
          <a:p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 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hr-HR" sz="1800" b="1" u="sng" dirty="0" smtClean="0">
                <a:latin typeface="Arial" pitchFamily="34" charset="0"/>
                <a:cs typeface="Arial" pitchFamily="34" charset="0"/>
              </a:rPr>
              <a:t>leave no stone unturned</a:t>
            </a:r>
            <a:endParaRPr lang="hr-HR" sz="18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57298"/>
            <a:ext cx="4419600" cy="4967302"/>
          </a:xfrm>
        </p:spPr>
        <p:txBody>
          <a:bodyPr>
            <a:normAutofit fontScale="92500" lnSpcReduction="10000"/>
          </a:bodyPr>
          <a:lstStyle/>
          <a:p>
            <a:pPr lvl="0"/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24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2000" b="1" dirty="0" smtClean="0"/>
              <a:t>B</a:t>
            </a:r>
            <a:r>
              <a:rPr lang="en-US" sz="2000" b="1" dirty="0" smtClean="0"/>
              <a:t>e optimistic, even difficult </a:t>
            </a:r>
            <a:r>
              <a:rPr lang="hr-HR" sz="2000" b="1" dirty="0" smtClean="0"/>
              <a:t>   </a:t>
            </a:r>
            <a:r>
              <a:rPr lang="en-US" sz="2000" b="1" dirty="0" smtClean="0"/>
              <a:t>times will lead to better days</a:t>
            </a:r>
            <a:r>
              <a:rPr lang="hr-HR" sz="2000" b="1" dirty="0" smtClean="0"/>
              <a:t>.</a:t>
            </a:r>
            <a:r>
              <a:rPr lang="en-US" sz="2000" b="1" dirty="0" smtClean="0"/>
              <a:t> </a:t>
            </a:r>
            <a:endParaRPr lang="hr-HR" sz="2000" b="1" dirty="0" smtClean="0"/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2000" b="1" dirty="0" smtClean="0"/>
              <a:t>to do everything  you can to achieve your goal </a:t>
            </a:r>
            <a:endParaRPr lang="hr-HR" sz="2000" b="1" dirty="0" smtClean="0"/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en-US" sz="2000" b="1" dirty="0" smtClean="0"/>
              <a:t>It is up to you to make the next decision or step</a:t>
            </a:r>
            <a:r>
              <a:rPr lang="hr-HR" sz="2000" b="1" dirty="0" smtClean="0"/>
              <a:t>.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hr-HR" sz="2000" b="1" dirty="0" smtClean="0"/>
              <a:t>d</a:t>
            </a:r>
            <a:r>
              <a:rPr lang="en-US" sz="2000" b="1" dirty="0" smtClean="0"/>
              <a:t>o or say something exactly right </a:t>
            </a:r>
            <a:endParaRPr lang="hr-HR" sz="2000" b="1" dirty="0" smtClean="0"/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e) </a:t>
            </a:r>
            <a:r>
              <a:rPr lang="hr-HR" sz="2000" b="1" dirty="0" smtClean="0"/>
              <a:t>a</a:t>
            </a:r>
            <a:r>
              <a:rPr lang="en-US" sz="2000" b="1" dirty="0" smtClean="0"/>
              <a:t>voiding the main topic</a:t>
            </a:r>
            <a:r>
              <a:rPr lang="hr-HR" sz="2000" b="1" dirty="0" smtClean="0"/>
              <a:t>, n</a:t>
            </a:r>
            <a:r>
              <a:rPr lang="en-US" sz="2000" b="1" dirty="0" err="1" smtClean="0"/>
              <a:t>ot</a:t>
            </a:r>
            <a:r>
              <a:rPr lang="en-US" sz="2000" b="1" dirty="0" smtClean="0"/>
              <a:t> speaking directly about the issue </a:t>
            </a:r>
            <a:endParaRPr lang="hr-HR" sz="2000" b="1" dirty="0" smtClean="0"/>
          </a:p>
          <a:p>
            <a:pPr lvl="0"/>
            <a:r>
              <a:rPr lang="hr-HR" sz="2600" b="1" dirty="0" smtClean="0">
                <a:latin typeface="Arial" pitchFamily="34" charset="0"/>
                <a:cs typeface="Arial" pitchFamily="34" charset="0"/>
              </a:rPr>
              <a:t>f) </a:t>
            </a:r>
            <a:r>
              <a:rPr lang="en-US" sz="2000" b="1" dirty="0" smtClean="0"/>
              <a:t>This is used when someone does not want to choose or make a decision. </a:t>
            </a:r>
            <a:endParaRPr lang="hr-HR" sz="2000" b="1" dirty="0" smtClean="0"/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g) </a:t>
            </a: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err="1" smtClean="0"/>
              <a:t>omeone</a:t>
            </a:r>
            <a:r>
              <a:rPr lang="en-US" sz="2000" b="1" dirty="0" smtClean="0"/>
              <a:t> finds it difficult to choose between two alternatives</a:t>
            </a:r>
            <a:r>
              <a:rPr lang="hr-HR" sz="2000" b="1" dirty="0" smtClean="0"/>
              <a:t>.</a:t>
            </a:r>
            <a:r>
              <a:rPr lang="en-US" sz="2000" b="1" dirty="0" smtClean="0"/>
              <a:t> </a:t>
            </a:r>
            <a:endParaRPr lang="hr-HR" sz="2000" b="1" dirty="0" smtClean="0"/>
          </a:p>
          <a:p>
            <a:pPr lvl="0"/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72518" cy="1266828"/>
          </a:xfrm>
        </p:spPr>
        <p:txBody>
          <a:bodyPr>
            <a:noAutofit/>
          </a:bodyPr>
          <a:lstStyle/>
          <a:p>
            <a:r>
              <a:rPr lang="hr-HR" sz="6000" dirty="0" smtClean="0">
                <a:latin typeface="Arial Black" pitchFamily="34" charset="0"/>
              </a:rPr>
              <a:t>III</a:t>
            </a:r>
            <a:r>
              <a:rPr lang="hr-HR" sz="3200" dirty="0" smtClean="0">
                <a:latin typeface="Arial Black" pitchFamily="34" charset="0"/>
              </a:rPr>
              <a:t>   </a:t>
            </a:r>
            <a:r>
              <a:rPr lang="hr-HR" sz="3200" u="sng" dirty="0" smtClean="0">
                <a:latin typeface="Arial Black" pitchFamily="34" charset="0"/>
              </a:rPr>
              <a:t>english  sounds -</a:t>
            </a:r>
            <a:r>
              <a:rPr lang="hr-HR" sz="2400" u="sng" dirty="0" smtClean="0">
                <a:latin typeface="Arial Black" pitchFamily="34" charset="0"/>
              </a:rPr>
              <a:t>  choose the </a:t>
            </a:r>
            <a:br>
              <a:rPr lang="hr-HR" sz="2400" u="sng" dirty="0" smtClean="0">
                <a:latin typeface="Arial Black" pitchFamily="34" charset="0"/>
              </a:rPr>
            </a:br>
            <a:r>
              <a:rPr lang="hr-HR" sz="2400" dirty="0" smtClean="0">
                <a:latin typeface="Arial Black" pitchFamily="34" charset="0"/>
              </a:rPr>
              <a:t>            </a:t>
            </a:r>
            <a:r>
              <a:rPr lang="hr-HR" sz="2400" u="sng" dirty="0" smtClean="0">
                <a:latin typeface="Arial Black" pitchFamily="34" charset="0"/>
              </a:rPr>
              <a:t>correct  answer.</a:t>
            </a:r>
            <a:endParaRPr lang="hr-HR" sz="6000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77318" cy="52864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r-HR" sz="9600" b="1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Which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vowel </a:t>
            </a:r>
            <a:r>
              <a:rPr lang="hr-HR" sz="8000" b="1" u="sng" dirty="0" smtClean="0">
                <a:latin typeface="Arial" pitchFamily="34" charset="0"/>
                <a:cs typeface="Arial" pitchFamily="34" charset="0"/>
              </a:rPr>
              <a:t>sound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is the </a:t>
            </a:r>
            <a:r>
              <a:rPr lang="hr-HR" sz="8000" b="1" u="sng" dirty="0" smtClean="0">
                <a:latin typeface="Arial" pitchFamily="34" charset="0"/>
                <a:cs typeface="Arial" pitchFamily="34" charset="0"/>
              </a:rPr>
              <a:t>‘odd one out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’?</a:t>
            </a:r>
          </a:p>
          <a:p>
            <a:r>
              <a:rPr lang="hr-HR" sz="8000" b="1" dirty="0" smtClean="0">
                <a:latin typeface="Arial" pitchFamily="34" charset="0"/>
                <a:cs typeface="Arial" pitchFamily="34" charset="0"/>
              </a:rPr>
              <a:t>     a)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flower          </a:t>
            </a:r>
            <a:r>
              <a:rPr lang="hr-HR" sz="8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8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lower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c)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power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tower</a:t>
            </a:r>
          </a:p>
          <a:p>
            <a:pPr>
              <a:buNone/>
            </a:pP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________________________________________________________</a:t>
            </a:r>
          </a:p>
          <a:p>
            <a:r>
              <a:rPr lang="hr-HR" sz="9600" b="1" dirty="0" smtClean="0">
                <a:latin typeface="Arial" pitchFamily="34" charset="0"/>
                <a:cs typeface="Arial" pitchFamily="34" charset="0"/>
              </a:rPr>
              <a:t>2)</a:t>
            </a:r>
            <a:r>
              <a:rPr lang="hr-HR" sz="9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Which of the following has a </a:t>
            </a:r>
            <a:r>
              <a:rPr lang="hr-HR" sz="8000" b="1" u="sng" dirty="0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vowel </a:t>
            </a:r>
            <a:r>
              <a:rPr lang="hr-HR" sz="8000" b="1" u="sng" dirty="0" smtClean="0">
                <a:latin typeface="Arial" pitchFamily="34" charset="0"/>
                <a:cs typeface="Arial" pitchFamily="34" charset="0"/>
              </a:rPr>
              <a:t>sound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8000" b="1" dirty="0" smtClean="0">
                <a:latin typeface="Arial" pitchFamily="34" charset="0"/>
                <a:cs typeface="Arial" pitchFamily="34" charset="0"/>
              </a:rPr>
              <a:t>     a)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knew     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stew   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c)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 few          </a:t>
            </a:r>
            <a:r>
              <a:rPr lang="hr-HR" sz="8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8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sew</a:t>
            </a:r>
          </a:p>
          <a:p>
            <a:pPr>
              <a:buNone/>
            </a:pPr>
            <a:r>
              <a:rPr lang="hr-HR" sz="8000" dirty="0" smtClean="0"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</a:p>
          <a:p>
            <a:r>
              <a:rPr lang="hr-HR" sz="9600" b="1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Which word has a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vowel </a:t>
            </a:r>
            <a:r>
              <a:rPr lang="hr-HR" sz="8000" b="1" u="sng" dirty="0" smtClean="0">
                <a:latin typeface="Arial" pitchFamily="34" charset="0"/>
                <a:cs typeface="Arial" pitchFamily="34" charset="0"/>
              </a:rPr>
              <a:t>sound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?</a:t>
            </a:r>
            <a:endParaRPr lang="hr-HR" sz="8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8000" b="1" dirty="0" smtClean="0">
                <a:latin typeface="Arial" pitchFamily="34" charset="0"/>
                <a:cs typeface="Arial" pitchFamily="34" charset="0"/>
              </a:rPr>
              <a:t>     a)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head     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b)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 said  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8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8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made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bed</a:t>
            </a:r>
          </a:p>
          <a:p>
            <a:pPr>
              <a:buNone/>
            </a:pP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</a:p>
          <a:p>
            <a:r>
              <a:rPr lang="hr-HR" sz="9600" b="1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Which word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8000" b="1" u="sng" dirty="0" smtClean="0">
                <a:latin typeface="Arial" pitchFamily="34" charset="0"/>
                <a:cs typeface="Arial" pitchFamily="34" charset="0"/>
              </a:rPr>
              <a:t>sounds</a:t>
            </a:r>
            <a:r>
              <a:rPr lang="hr-HR" sz="8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different?</a:t>
            </a:r>
          </a:p>
          <a:p>
            <a:r>
              <a:rPr lang="hr-HR" sz="8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debt    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 b)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fret    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8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80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treat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sweat</a:t>
            </a:r>
          </a:p>
          <a:p>
            <a:pPr>
              <a:buNone/>
            </a:pP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________________________________________________________</a:t>
            </a:r>
          </a:p>
          <a:p>
            <a:r>
              <a:rPr lang="hr-HR" sz="9600" b="1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Which word </a:t>
            </a:r>
            <a:r>
              <a:rPr lang="hr-HR" sz="8000" b="1" u="sng" dirty="0" smtClean="0">
                <a:latin typeface="Arial" pitchFamily="34" charset="0"/>
                <a:cs typeface="Arial" pitchFamily="34" charset="0"/>
              </a:rPr>
              <a:t>sounds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 different?</a:t>
            </a:r>
          </a:p>
          <a:p>
            <a:r>
              <a:rPr lang="hr-HR" sz="8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hr-HR" sz="8000" smtClean="0">
                <a:latin typeface="Arial" pitchFamily="34" charset="0"/>
                <a:cs typeface="Arial" pitchFamily="34" charset="0"/>
              </a:rPr>
              <a:t>mother     </a:t>
            </a:r>
            <a:r>
              <a:rPr lang="hr-HR" sz="8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hr-HR" sz="8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hr-HR" sz="8000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bother</a:t>
            </a:r>
            <a:r>
              <a:rPr lang="hr-HR" sz="800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hr-HR" sz="8000" b="1" smtClean="0">
                <a:latin typeface="Arial" pitchFamily="34" charset="0"/>
                <a:cs typeface="Arial" pitchFamily="34" charset="0"/>
              </a:rPr>
              <a:t>c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brother      </a:t>
            </a:r>
            <a:r>
              <a:rPr lang="hr-HR" sz="80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hr-HR" sz="8000" dirty="0" smtClean="0">
                <a:latin typeface="Arial" pitchFamily="34" charset="0"/>
                <a:cs typeface="Arial" pitchFamily="34" charset="0"/>
              </a:rPr>
              <a:t>another</a:t>
            </a:r>
          </a:p>
          <a:p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9600" dirty="0" smtClean="0">
              <a:latin typeface="Arial" pitchFamily="34" charset="0"/>
              <a:cs typeface="Arial" pitchFamily="34" charset="0"/>
            </a:endParaRP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/>
              <a:t>    </a:t>
            </a:r>
            <a:br>
              <a:rPr lang="hr-HR" sz="2400" dirty="0" smtClean="0"/>
            </a:br>
            <a:endParaRPr lang="hr-HR" sz="2400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6000" dirty="0" smtClean="0">
                <a:latin typeface="Arial Black" pitchFamily="34" charset="0"/>
              </a:rPr>
              <a:t>I </a:t>
            </a:r>
            <a:r>
              <a:rPr lang="hr-HR" sz="2400" u="sng" dirty="0" smtClean="0">
                <a:latin typeface="Arial Black" pitchFamily="34" charset="0"/>
              </a:rPr>
              <a:t>Choose the right word, phrase or</a:t>
            </a:r>
            <a:r>
              <a:rPr lang="hr-HR" sz="2400" dirty="0" smtClean="0">
                <a:latin typeface="Arial Black" pitchFamily="34" charset="0"/>
              </a:rPr>
              <a:t/>
            </a:r>
            <a:br>
              <a:rPr lang="hr-HR" sz="2400" dirty="0" smtClean="0">
                <a:latin typeface="Arial Black" pitchFamily="34" charset="0"/>
              </a:rPr>
            </a:br>
            <a:r>
              <a:rPr lang="hr-HR" sz="2400" dirty="0" smtClean="0">
                <a:latin typeface="Arial Black" pitchFamily="34" charset="0"/>
              </a:rPr>
              <a:t>      </a:t>
            </a:r>
            <a:r>
              <a:rPr lang="hr-HR" sz="2400" u="sng" dirty="0" smtClean="0">
                <a:latin typeface="Arial Black" pitchFamily="34" charset="0"/>
              </a:rPr>
              <a:t>expression to make the given sentence</a:t>
            </a:r>
            <a:r>
              <a:rPr lang="hr-HR" sz="2400" dirty="0" smtClean="0">
                <a:latin typeface="Arial Black" pitchFamily="34" charset="0"/>
              </a:rPr>
              <a:t/>
            </a:r>
            <a:br>
              <a:rPr lang="hr-HR" sz="2400" dirty="0" smtClean="0">
                <a:latin typeface="Arial Black" pitchFamily="34" charset="0"/>
              </a:rPr>
            </a:br>
            <a:r>
              <a:rPr lang="hr-HR" sz="2400" dirty="0" smtClean="0">
                <a:latin typeface="Arial Black" pitchFamily="34" charset="0"/>
              </a:rPr>
              <a:t>      </a:t>
            </a:r>
            <a:r>
              <a:rPr lang="hr-HR" sz="2400" u="sng" dirty="0" smtClean="0">
                <a:latin typeface="Arial Black" pitchFamily="34" charset="0"/>
              </a:rPr>
              <a:t>Correct or answer the question.</a:t>
            </a:r>
            <a:endParaRPr lang="hr-HR" sz="6000" u="sng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54162"/>
            <a:ext cx="8491566" cy="53038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My daughter ................. well.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a) always has eaten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has always eaten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c) has always eat          d) is always eat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Please be quiet. ................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a)  I working.                  b) I work.</a:t>
            </a:r>
          </a:p>
          <a:p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I’m working.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    d) I’m work.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3)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Dave ........... in a factory. Now he works in a shop.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a) worked                      b) works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used to work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   d) use  to work  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777318" cy="6715148"/>
          </a:xfrm>
        </p:spPr>
        <p:txBody>
          <a:bodyPr>
            <a:normAutofit fontScale="925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I haven’t got ........... on holiday at the moment.</a:t>
            </a:r>
          </a:p>
          <a:p>
            <a:r>
              <a:rPr lang="hr-HR" sz="2600" dirty="0" smtClean="0">
                <a:latin typeface="Arial" pitchFamily="34" charset="0"/>
                <a:cs typeface="Arial" pitchFamily="34" charset="0"/>
              </a:rPr>
              <a:t>     a) enough money for going      b) money enough to go</a:t>
            </a:r>
          </a:p>
          <a:p>
            <a:r>
              <a:rPr lang="hr-HR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c) </a:t>
            </a:r>
            <a:r>
              <a:rPr lang="hr-HR" sz="2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enough money to go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            d) money enough for going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5)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............. a long time for the bus.</a:t>
            </a: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a) Always we have to wait        </a:t>
            </a:r>
            <a:r>
              <a:rPr lang="hr-HR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hr-HR" sz="2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 always have to wait</a:t>
            </a: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c) We have always to wait       d)We have to wait always 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6)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I need ............. about  hotels in Paris.</a:t>
            </a: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r-HR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some information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                 b) information</a:t>
            </a: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c) an information                      d) some informations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7)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We enjoyed our holiday. ............. was very nice.</a:t>
            </a: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a) Hotel                                     b) A hotel</a:t>
            </a:r>
          </a:p>
          <a:p>
            <a:r>
              <a:rPr lang="hr-HR" sz="2600" dirty="0" smtClean="0">
                <a:latin typeface="Arial" pitchFamily="34" charset="0"/>
                <a:cs typeface="Arial" pitchFamily="34" charset="0"/>
              </a:rPr>
              <a:t>      c) An hotel                                </a:t>
            </a:r>
            <a:r>
              <a:rPr lang="hr-HR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hotel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>
              <a:buNone/>
            </a:pPr>
            <a:endParaRPr lang="hr-HR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777318" cy="6286544"/>
          </a:xfrm>
        </p:spPr>
        <p:txBody>
          <a:bodyPr>
            <a:normAutofit lnSpcReduction="1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We don’t eat ............ very often.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a) the meat                          b) some meat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c) a meat        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meat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9)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............... is in New York.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a) The Times Square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Times Square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c)  A Times Square              d)  An Times Square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________________________________________________</a:t>
            </a:r>
          </a:p>
          <a:p>
            <a:pPr>
              <a:buNone/>
            </a:pP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10)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Why ............ me last night? I was waiting for you to phone.</a:t>
            </a:r>
          </a:p>
          <a:p>
            <a:pPr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didn’t you phone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b) you no phone</a:t>
            </a:r>
          </a:p>
          <a:p>
            <a:pPr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c) you don’t phone               d) you didn’t phone</a:t>
            </a:r>
          </a:p>
          <a:p>
            <a:pPr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_________________________________________________</a:t>
            </a: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11)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don’t remember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what .............. at the party.</a:t>
            </a:r>
          </a:p>
          <a:p>
            <a:pPr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Ann was wearing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   b) was wearing Ann</a:t>
            </a:r>
          </a:p>
          <a:p>
            <a:pPr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c) was Ann wearing              d)  Ann wearing was</a:t>
            </a:r>
          </a:p>
          <a:p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2"/>
            <a:ext cx="8705880" cy="6572296"/>
          </a:xfrm>
        </p:spPr>
        <p:txBody>
          <a:bodyPr>
            <a:normAutofit fontScale="92500"/>
          </a:bodyPr>
          <a:lstStyle/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12)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His team didn’t do ....... he’d hoped in the competition. </a:t>
            </a:r>
          </a:p>
          <a:p>
            <a:r>
              <a:rPr lang="hr-HR" sz="2600" dirty="0" smtClean="0">
                <a:latin typeface="Arial" pitchFamily="34" charset="0"/>
                <a:cs typeface="Arial" pitchFamily="34" charset="0"/>
              </a:rPr>
              <a:t>       a) as well                                 </a:t>
            </a:r>
            <a:r>
              <a:rPr lang="hr-HR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 well as</a:t>
            </a:r>
          </a:p>
          <a:p>
            <a:r>
              <a:rPr lang="hr-HR" sz="2600" dirty="0" smtClean="0">
                <a:latin typeface="Arial" pitchFamily="34" charset="0"/>
                <a:cs typeface="Arial" pitchFamily="34" charset="0"/>
              </a:rPr>
              <a:t>       c) as good as                          d)  better than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13)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We have to make a decision ....... Friday at the latest.</a:t>
            </a: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a) on                                        b) until</a:t>
            </a: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                                        d) to</a:t>
            </a:r>
          </a:p>
          <a:p>
            <a:r>
              <a:rPr lang="hr-HR" sz="2000" b="1" dirty="0" smtClean="0"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14)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Mum was furious ........... the mess when she got   home.</a:t>
            </a: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a) for                                       b) with</a:t>
            </a: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c) at                                        </a:t>
            </a:r>
            <a:r>
              <a:rPr lang="hr-HR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about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15)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I’m sorry your mother is ill. I hope she ..... better soon.</a:t>
            </a:r>
          </a:p>
          <a:p>
            <a:r>
              <a:rPr lang="hr-HR" sz="26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a) has                                     b) makes</a:t>
            </a:r>
          </a:p>
          <a:p>
            <a:r>
              <a:rPr lang="hr-HR" sz="26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6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gets</a:t>
            </a:r>
            <a:r>
              <a:rPr lang="hr-HR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hr-HR" sz="2600" dirty="0" smtClean="0">
                <a:latin typeface="Arial" pitchFamily="34" charset="0"/>
                <a:cs typeface="Arial" pitchFamily="34" charset="0"/>
              </a:rPr>
              <a:t>d) goes</a:t>
            </a: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52"/>
            <a:ext cx="8777318" cy="6500858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16)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If nothing else works, try ..... the printer off and on again.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a) to switch                          b) to switching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switching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              d</a:t>
            </a:r>
            <a:r>
              <a:rPr lang="hr-HR" sz="2400" smtClean="0">
                <a:latin typeface="Arial" pitchFamily="34" charset="0"/>
                <a:cs typeface="Arial" pitchFamily="34" charset="0"/>
              </a:rPr>
              <a:t>) switch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17)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‘ Caroline doesn’t know where we’re going.’ ‘ I ... her.’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a) ‘m phoning 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‘ll phone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c) phone                              d) ‘m going to phone </a:t>
            </a:r>
          </a:p>
          <a:p>
            <a:r>
              <a:rPr lang="hr-HR" sz="2000" b="1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18)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What time ........... Charlie this evening?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a) do we meet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are we meeting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c) will we meet                    d) are we meet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19)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Andy, it’s already 9:30, you........... the bus!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a) are going to be missed     b) are missing</a:t>
            </a:r>
          </a:p>
          <a:p>
            <a:r>
              <a:rPr lang="hr-H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‘re going to miss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      d) ‘ll miss</a:t>
            </a:r>
            <a:endParaRPr lang="hr-H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77318" cy="6500858"/>
          </a:xfrm>
        </p:spPr>
        <p:txBody>
          <a:bodyPr>
            <a:normAutofit lnSpcReduction="1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20)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‘ ________ is still a major world problem.’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a)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Poorness                           b) Poor</a:t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c)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Poverty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                   d) Poorment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21)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‘That lesson was awful, I nearly died of ________.’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a) boring                               b) boringness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c) bore             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boredom 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22) </a:t>
            </a:r>
            <a:r>
              <a:rPr lang="hr-HR" sz="2400" dirty="0" smtClean="0"/>
              <a:t>‘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The _______ of the elderly is often ignored these days.’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wisdom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                 b) wisely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c) wiseness                  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d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) wise</a:t>
            </a: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23)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’To be successful in business you need courage and ___.’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a) luckily       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luck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c) luckyness                      d) luckiness                                               </a:t>
            </a: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 smtClean="0"/>
          </a:p>
          <a:p>
            <a:endParaRPr lang="hr-HR" sz="2400" b="1" dirty="0" smtClean="0"/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705879" cy="6215105"/>
          </a:xfrm>
        </p:spPr>
        <p:txBody>
          <a:bodyPr>
            <a:normAutofit lnSpcReduction="10000"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24)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Which answer is 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? ‘Every Saturday morning I ________ my friends on the beach.’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a) would meet                        b) used to meet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c) met                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was meeting</a:t>
            </a:r>
          </a:p>
          <a:p>
            <a:pPr>
              <a:buNone/>
            </a:pP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_______________________________________________</a:t>
            </a: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25)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Which is </a:t>
            </a:r>
            <a:r>
              <a:rPr lang="hr-HR" sz="2400" u="sng" dirty="0" smtClean="0">
                <a:latin typeface="Arial" pitchFamily="34" charset="0"/>
                <a:cs typeface="Arial" pitchFamily="34" charset="0"/>
              </a:rPr>
              <a:t>NOT correct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? ‘It always seemed to be sunny ________.’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a) in those days                   b) back then </a:t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c)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other day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d) in the good old days 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________________________________________________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26)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Which of the following means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I DON'T think it will happen’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? ‘_____he'll win the race.’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    a) I'm sure                         b) I'm convinced </a:t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c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I doubt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d) I reckon 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u="sng" dirty="0" smtClean="0"/>
              <a:t/>
            </a:r>
            <a:br>
              <a:rPr lang="hr-HR" sz="2000" u="sng" dirty="0" smtClean="0"/>
            </a:br>
            <a:endParaRPr lang="hr-HR" sz="2000" dirty="0" smtClean="0"/>
          </a:p>
          <a:p>
            <a:endParaRPr lang="hr-HR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848757" cy="6500858"/>
          </a:xfrm>
        </p:spPr>
        <p:txBody>
          <a:bodyPr>
            <a:noAutofit/>
          </a:bodyPr>
          <a:lstStyle/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27)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correct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a)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 you agree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              b) Are you agree?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c) I'm of agree with you.            d) I'm agree.</a:t>
            </a:r>
          </a:p>
          <a:p>
            <a:r>
              <a:rPr lang="hr-HR" sz="1200" b="1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28)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 Which of the following </a:t>
            </a: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would you </a:t>
            </a:r>
            <a:r>
              <a:rPr lang="hr-HR" sz="24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 say in a clothes shop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a) I'm just looking.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A sliced loaf please.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c) Can I try it on?                    d) I’ll take it, thanks.</a:t>
            </a:r>
          </a:p>
          <a:p>
            <a:r>
              <a:rPr lang="hr-HR" sz="1200" b="1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</a:t>
            </a:r>
          </a:p>
          <a:p>
            <a:r>
              <a:rPr lang="hr-HR" sz="2400" b="1" dirty="0" smtClean="0">
                <a:latin typeface="Arial" pitchFamily="34" charset="0"/>
                <a:cs typeface="Arial" pitchFamily="34" charset="0"/>
              </a:rPr>
              <a:t>29)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Which of the following is </a:t>
            </a: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grammatically countable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a) money                              b) news </a:t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c)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people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d) information </a:t>
            </a:r>
          </a:p>
          <a:p>
            <a:r>
              <a:rPr lang="hr-HR" sz="1200" b="1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_______________________________________________________________________________________________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30)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Choose the </a:t>
            </a: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correct spelling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. ‘His old mother was _________ on him for everything.’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a) dependente                      b) dependant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         c) dependante                      </a:t>
            </a:r>
            <a:r>
              <a:rPr lang="hr-H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d) </a:t>
            </a:r>
            <a:r>
              <a:rPr lang="hr-HR" sz="2400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dependent</a:t>
            </a:r>
          </a:p>
          <a:p>
            <a:endParaRPr lang="hr-HR" sz="2000" u="sng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latin typeface="Arial" pitchFamily="34" charset="0"/>
                <a:cs typeface="Arial" pitchFamily="34" charset="0"/>
              </a:rPr>
            </a:b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latin typeface="Arial" pitchFamily="34" charset="0"/>
                <a:cs typeface="Arial" pitchFamily="34" charset="0"/>
              </a:rPr>
            </a:b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endParaRPr lang="hr-HR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000" dirty="0" smtClean="0">
                <a:latin typeface="Arial" pitchFamily="34" charset="0"/>
                <a:cs typeface="Arial" pitchFamily="34" charset="0"/>
              </a:rPr>
            </a:br>
            <a:endParaRPr lang="hr-H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Tm="6000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476</TotalTime>
  <Words>1015</Words>
  <Application>Microsoft Office PowerPoint</Application>
  <PresentationFormat>On-screen Show (4:3)</PresentationFormat>
  <Paragraphs>163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                     Grade  Viith                                  key</vt:lpstr>
      <vt:lpstr>I Choose the right word, phrase or       expression to make the given sentence       Correct or answer the question.</vt:lpstr>
      <vt:lpstr>Slide 3</vt:lpstr>
      <vt:lpstr>Slide 4</vt:lpstr>
      <vt:lpstr>Slide 5</vt:lpstr>
      <vt:lpstr>Slide 6</vt:lpstr>
      <vt:lpstr>Slide 7</vt:lpstr>
      <vt:lpstr>Slide 8</vt:lpstr>
      <vt:lpstr>Slide 9</vt:lpstr>
      <vt:lpstr>II Match the idiom to its         Meaning.</vt:lpstr>
      <vt:lpstr>III   english  sounds -  choose the              correct  answer.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ljerka</dc:creator>
  <cp:lastModifiedBy>ljerka</cp:lastModifiedBy>
  <cp:revision>204</cp:revision>
  <dcterms:created xsi:type="dcterms:W3CDTF">2016-04-09T13:45:31Z</dcterms:created>
  <dcterms:modified xsi:type="dcterms:W3CDTF">2016-05-21T23:20:24Z</dcterms:modified>
</cp:coreProperties>
</file>