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1" r:id="rId13"/>
    <p:sldId id="263" r:id="rId14"/>
    <p:sldId id="268" r:id="rId15"/>
    <p:sldId id="272" r:id="rId16"/>
    <p:sldId id="270" r:id="rId17"/>
    <p:sldId id="275" r:id="rId18"/>
    <p:sldId id="281" r:id="rId19"/>
    <p:sldId id="283" r:id="rId20"/>
    <p:sldId id="282" r:id="rId21"/>
    <p:sldId id="274" r:id="rId22"/>
    <p:sldId id="276" r:id="rId23"/>
    <p:sldId id="279" r:id="rId24"/>
    <p:sldId id="273" r:id="rId25"/>
    <p:sldId id="277" r:id="rId26"/>
    <p:sldId id="278" r:id="rId27"/>
    <p:sldId id="280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96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55" d="100"/>
          <a:sy n="55" d="100"/>
        </p:scale>
        <p:origin x="-171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9267-1432-420A-A87D-A63C5D848C62}" type="datetimeFigureOut">
              <a:rPr lang="sr-Latn-CS" smtClean="0"/>
              <a:pPr>
                <a:defRPr/>
              </a:pPr>
              <a:t>2.10.2016.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C99A-3A9C-4914-88E1-F5DF4661AB73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4196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406900"/>
            <a:ext cx="6437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399" y="2906713"/>
            <a:ext cx="64373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0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535113"/>
            <a:ext cx="327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174875"/>
            <a:ext cx="327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1535113"/>
            <a:ext cx="327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2174875"/>
            <a:ext cx="327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73050"/>
            <a:ext cx="3733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221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22128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221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274638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DC1A071-2A74-455A-A49A-8BB21E4AC2F6}" type="datetimeFigureOut">
              <a:rPr lang="sr-Latn-CS" smtClean="0"/>
              <a:pPr/>
              <a:t>2.10.2016.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4016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  MOGA  ZAVIČAJA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5460892"/>
            <a:ext cx="9144000" cy="1397107"/>
          </a:xfrm>
          <a:solidFill>
            <a:srgbClr val="A2965C"/>
          </a:solidFill>
        </p:spPr>
        <p:txBody>
          <a:bodyPr/>
          <a:lstStyle/>
          <a:p>
            <a:r>
              <a:rPr lang="hr-HR" dirty="0" smtClean="0"/>
              <a:t>Terenska nastava učenika četvrtih razreda</a:t>
            </a:r>
          </a:p>
          <a:p>
            <a:r>
              <a:rPr lang="hr-HR" sz="2800" dirty="0" err="1" smtClean="0"/>
              <a:t>Sumpetar</a:t>
            </a:r>
            <a:r>
              <a:rPr lang="hr-HR" sz="2800" dirty="0" smtClean="0"/>
              <a:t>, 29. i 30. rujna 2016. </a:t>
            </a:r>
            <a:endParaRPr lang="hr-HR" sz="2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3563888" y="33265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 smtClean="0">
                <a:solidFill>
                  <a:schemeClr val="bg2">
                    <a:lumMod val="25000"/>
                  </a:schemeClr>
                </a:solidFill>
              </a:rPr>
              <a:t>OŠ Jesenice, Dugi Rat</a:t>
            </a:r>
            <a:endParaRPr lang="hr-H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lika 4" descr="Slikovni rezultat za sv Stjepan na Sustipanu u Jesenicam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8319" y="444877"/>
            <a:ext cx="8407363" cy="596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5" descr="DUGI RAT - Glockenturm der alten Kirch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71397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 descr="Slikovni rezultat za sv Stjepan na Sustipanu u Jesenicama"/>
          <p:cNvPicPr>
            <a:picLocks noChangeAspect="1" noChangeArrowheads="1"/>
          </p:cNvPicPr>
          <p:nvPr/>
        </p:nvPicPr>
        <p:blipFill>
          <a:blip r:embed="rId3" cstate="screen"/>
          <a:srcRect l="17503" t="702" r="23655"/>
          <a:stretch>
            <a:fillRect/>
          </a:stretch>
        </p:blipFill>
        <p:spPr bwMode="auto">
          <a:xfrm>
            <a:off x="5703295" y="2996952"/>
            <a:ext cx="3440705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senija\Desktop\ŠKOLA 16.-17\TERENSKA _4.raz. _ 29.9.2016\DSCN46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54915" y="-342000"/>
            <a:ext cx="9598915" cy="72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senija\Desktop\ŠKOLA 16.-17\TERENSKA _4.raz. _ 29.9.2016\DSCN46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senija\Desktop\ŠKOLA 16.-17\TERENSKA _4.raz. _ 29.9.2016\DSCN4639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1" y="-774"/>
            <a:ext cx="9144000" cy="68587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senija\Desktop\ŠKOLA 16.-17\TERENSKA _4.raz. _ 29.9.2016\DSCN4643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1" y="0"/>
            <a:ext cx="9144000" cy="6858775"/>
          </a:xfrm>
          <a:prstGeom prst="rect">
            <a:avLst/>
          </a:prstGeom>
          <a:noFill/>
        </p:spPr>
      </p:pic>
      <p:sp>
        <p:nvSpPr>
          <p:cNvPr id="3" name="Oblak 2"/>
          <p:cNvSpPr/>
          <p:nvPr/>
        </p:nvSpPr>
        <p:spPr>
          <a:xfrm>
            <a:off x="7956376" y="5589240"/>
            <a:ext cx="1008112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4.b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enija\Desktop\ŠKOLA 16.-17\TERENSKA _4.raz. _ 29.9.2016\4.k- fotke Sustipan\14466883_10202075674689479_1285436546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0960" y="0"/>
            <a:ext cx="5013040" cy="6858000"/>
          </a:xfrm>
          <a:prstGeom prst="rect">
            <a:avLst/>
          </a:prstGeom>
          <a:noFill/>
        </p:spPr>
      </p:pic>
      <p:pic>
        <p:nvPicPr>
          <p:cNvPr id="8196" name="Picture 4" descr="C:\Users\Ksenija\Desktop\ŠKOLA 16.-17\TERENSKA _4.raz. _ 29.9.2016\DSCN4641.JPG"/>
          <p:cNvPicPr>
            <a:picLocks noChangeAspect="1" noChangeArrowheads="1"/>
          </p:cNvPicPr>
          <p:nvPr/>
        </p:nvPicPr>
        <p:blipFill>
          <a:blip r:embed="rId3" cstate="screen"/>
          <a:srcRect r="-6205"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</p:spPr>
      </p:pic>
      <p:sp>
        <p:nvSpPr>
          <p:cNvPr id="4" name="Oblak 3"/>
          <p:cNvSpPr/>
          <p:nvPr/>
        </p:nvSpPr>
        <p:spPr>
          <a:xfrm>
            <a:off x="6732240" y="6209928"/>
            <a:ext cx="1008112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4.k</a:t>
            </a:r>
            <a:endParaRPr lang="hr-HR" dirty="0"/>
          </a:p>
        </p:txBody>
      </p:sp>
      <p:sp>
        <p:nvSpPr>
          <p:cNvPr id="5" name="Oblak 4"/>
          <p:cNvSpPr/>
          <p:nvPr/>
        </p:nvSpPr>
        <p:spPr>
          <a:xfrm>
            <a:off x="2843808" y="6209928"/>
            <a:ext cx="1008112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4.a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senija\Desktop\ŠKOLA 16.-17\TERENSKA _4.raz. _ 29.9.2016\DSCN4647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 b="-160"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enija\Desktop\ŠKOLA 16.-17\TERENSKA _4.raz. _ 29.9.2016\4.k- fotke Sustipan\14536536_10202075674649478_1437894980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senija\Desktop\ŠKOLA 16.-17\TERENSKA _4.raz. _ 29.9.2016\4.k- fotke Sustipan\14522566_10202075674769481_1858822789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DALEKA PROŠLOST JESENICA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35696" y="1600200"/>
            <a:ext cx="7128792" cy="5257800"/>
          </a:xfrm>
        </p:spPr>
        <p:txBody>
          <a:bodyPr/>
          <a:lstStyle/>
          <a:p>
            <a:r>
              <a:rPr lang="hr-HR" sz="2800" dirty="0" smtClean="0"/>
              <a:t>O ranoj naseljenosti područja svjedoče rimski ostatci pronađeni na nalazištima Krug i </a:t>
            </a:r>
            <a:r>
              <a:rPr lang="hr-HR" sz="2800" dirty="0" err="1" smtClean="0"/>
              <a:t>Bajnice</a:t>
            </a:r>
            <a:r>
              <a:rPr lang="hr-HR" sz="2800" dirty="0" smtClean="0"/>
              <a:t>.</a:t>
            </a:r>
          </a:p>
          <a:p>
            <a:r>
              <a:rPr lang="hr-HR" sz="2800" dirty="0" smtClean="0"/>
              <a:t>Na brdu povrh Kruga, na mjestu nekadašnje ilirske gradine, nalazi se predromanička crkvica sv. Maksima</a:t>
            </a:r>
          </a:p>
          <a:p>
            <a:r>
              <a:rPr lang="hr-HR" sz="2800" dirty="0" smtClean="0"/>
              <a:t>Na mjesnom groblju </a:t>
            </a:r>
            <a:r>
              <a:rPr lang="hr-HR" sz="2800" dirty="0" err="1" smtClean="0"/>
              <a:t>Sustipan</a:t>
            </a:r>
            <a:r>
              <a:rPr lang="hr-HR" sz="2800" dirty="0" smtClean="0"/>
              <a:t> nalazi se crkvica sv. Stjepana u kojoj je predromanička </a:t>
            </a:r>
            <a:r>
              <a:rPr lang="hr-HR" sz="2800" dirty="0" err="1" smtClean="0"/>
              <a:t>oltarna</a:t>
            </a:r>
            <a:r>
              <a:rPr lang="hr-HR" sz="2800" dirty="0" smtClean="0"/>
              <a:t> pregrada i kip sv. Stjepana  koji se pripisuje radionici Nikole Firentinca (</a:t>
            </a:r>
            <a:r>
              <a:rPr lang="hr-HR" sz="2800" dirty="0" err="1" smtClean="0"/>
              <a:t>XV.st</a:t>
            </a:r>
            <a:r>
              <a:rPr lang="hr-HR" sz="2800" dirty="0" smtClean="0"/>
              <a:t>.)</a:t>
            </a:r>
            <a:endParaRPr lang="hr-HR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senija\Desktop\ŠKOLA 16.-17\TERENSKA _4.raz. _ 29.9.2016\4.k- fotke Sustipan\14489582_10202075675329495_412004360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967536" y="69269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POVRATAK</a:t>
            </a:r>
          </a:p>
        </p:txBody>
      </p:sp>
      <p:pic>
        <p:nvPicPr>
          <p:cNvPr id="3" name="Picture 3" descr="C:\Users\Ksenija\Desktop\ŠKOLA 16.-17\TERENSKA _4.raz. _ 29.9.2016\DSCN46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148063" cy="6669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136846" y="332656"/>
            <a:ext cx="487030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IGRA UZ MORE</a:t>
            </a:r>
            <a:endParaRPr lang="hr-HR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1266" name="Picture 2" descr="C:\Users\Ksenija\Desktop\ŠKOLA 16.-17\TERENSKA _4.raz. _ 29.9.2016\DSCN46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40768"/>
            <a:ext cx="910952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senija\Desktop\ŠKOLA 16.-17\TERENSKA _4.raz. _ 29.9.2016\DSCN46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000"/>
            <a:ext cx="911897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senija\Desktop\ŠKOLA 16.-17\TERENSKA _4.raz. _ 29.9.2016\DSCN46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71000"/>
            <a:ext cx="9371458" cy="702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senija\Desktop\ŠKOLA 16.-17\TERENSKA _4.raz. _ 29.9.2016\DSCN46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92150" y="-79375"/>
            <a:ext cx="10528300" cy="701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senija\Desktop\ŠKOLA 16.-17\TERENSKA _4.raz. _ 29.9.2016\DSCN46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54915" y="-342000"/>
            <a:ext cx="9598915" cy="72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oravni svitak 3"/>
          <p:cNvSpPr/>
          <p:nvPr/>
        </p:nvSpPr>
        <p:spPr>
          <a:xfrm>
            <a:off x="2771800" y="4941168"/>
            <a:ext cx="5976664" cy="1484784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7400" y="1600201"/>
            <a:ext cx="6629400" cy="3484984"/>
          </a:xfrm>
        </p:spPr>
        <p:txBody>
          <a:bodyPr/>
          <a:lstStyle/>
          <a:p>
            <a:r>
              <a:rPr lang="hr-HR" dirty="0" smtClean="0"/>
              <a:t>Zahvaljujemo učiteljici Jadranki na ustupljenim  materijalima i podršci!</a:t>
            </a:r>
          </a:p>
          <a:p>
            <a:endParaRPr lang="hr-HR" dirty="0" smtClean="0"/>
          </a:p>
          <a:p>
            <a:r>
              <a:rPr lang="hr-HR" dirty="0" smtClean="0"/>
              <a:t>Fotografije učenika su njihovo vlasništvo i ne smiju se neovlašteno koristiti. </a:t>
            </a:r>
          </a:p>
          <a:p>
            <a:endParaRPr lang="hr-HR" dirty="0" smtClean="0"/>
          </a:p>
          <a:p>
            <a:pPr algn="ctr">
              <a:buNone/>
            </a:pPr>
            <a:r>
              <a:rPr lang="hr-HR" dirty="0" smtClean="0"/>
              <a:t>       </a:t>
            </a:r>
            <a:r>
              <a:rPr lang="hr-HR" sz="2800" i="1" dirty="0" smtClean="0"/>
              <a:t>Prezentaciju izradila: Ksenija B.</a:t>
            </a:r>
            <a:endParaRPr lang="hr-HR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642194"/>
          </a:xfrm>
        </p:spPr>
        <p:txBody>
          <a:bodyPr/>
          <a:lstStyle/>
          <a:p>
            <a:r>
              <a:rPr lang="hr-HR" b="1" dirty="0" smtClean="0"/>
              <a:t>SUSTIPAN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b="1" dirty="0" smtClean="0"/>
              <a:t>CRKVE SVETOG STJEPANA I SVETOG ANTUNA OPATA</a:t>
            </a:r>
            <a:endParaRPr lang="hr-HR" sz="3600" b="1" dirty="0"/>
          </a:p>
        </p:txBody>
      </p:sp>
      <p:pic>
        <p:nvPicPr>
          <p:cNvPr id="1026" name="Slika 1" descr="Slikovni rezultat za sv Stjepan na Sustipanu u Jesenicam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988840"/>
            <a:ext cx="723629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29400" cy="1368152"/>
          </a:xfrm>
        </p:spPr>
        <p:txBody>
          <a:bodyPr/>
          <a:lstStyle/>
          <a:p>
            <a:r>
              <a:rPr lang="hr-HR" sz="4000" b="1" dirty="0" smtClean="0"/>
              <a:t>                                                                             Priča o dvojnoj crkvici na </a:t>
            </a:r>
            <a:r>
              <a:rPr lang="hr-HR" sz="4000" b="1" dirty="0" err="1" smtClean="0"/>
              <a:t>Sustipanu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7400" y="1600200"/>
            <a:ext cx="6835080" cy="4525963"/>
          </a:xfrm>
        </p:spPr>
        <p:txBody>
          <a:bodyPr/>
          <a:lstStyle/>
          <a:p>
            <a:r>
              <a:rPr lang="hr-HR" sz="2800" dirty="0" err="1" smtClean="0"/>
              <a:t>Sustipan</a:t>
            </a:r>
            <a:r>
              <a:rPr lang="hr-HR" sz="2800" dirty="0" smtClean="0"/>
              <a:t>,nalazi se  na uzvisini iznad mora, 18 km od Splita. Zove se tako po crkvici sv. Stjepana, uz koju se nalazi i druga crkva , posvećena sv. Anti Opatu. Oko njih je staro groblje, kojemu je poslije 1. svjetskog rata  dodano novo, veće groblje ograđeno ogradom.</a:t>
            </a:r>
          </a:p>
          <a:p>
            <a:r>
              <a:rPr lang="hr-HR" sz="2800" dirty="0" smtClean="0"/>
              <a:t>S istočne strane </a:t>
            </a:r>
            <a:r>
              <a:rPr lang="hr-HR" sz="2800" dirty="0" err="1" smtClean="0"/>
              <a:t>Sustipana</a:t>
            </a:r>
            <a:r>
              <a:rPr lang="hr-HR" sz="2800" dirty="0" smtClean="0"/>
              <a:t> je </a:t>
            </a:r>
            <a:r>
              <a:rPr lang="hr-HR" sz="2800" dirty="0" err="1" smtClean="0"/>
              <a:t>Sumpetar</a:t>
            </a:r>
            <a:r>
              <a:rPr lang="hr-HR" sz="2800" dirty="0" smtClean="0"/>
              <a:t>, ime nosi po crkvi sv. Petra, nekadašnjoj zadužbini Petra, sina Crnoga ili </a:t>
            </a:r>
            <a:r>
              <a:rPr lang="hr-HR" sz="2800" dirty="0" err="1" smtClean="0"/>
              <a:t>Gumajeva</a:t>
            </a:r>
            <a:r>
              <a:rPr lang="hr-HR" sz="2800" dirty="0" smtClean="0"/>
              <a:t>.</a:t>
            </a:r>
          </a:p>
          <a:p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7400" y="188640"/>
            <a:ext cx="6835080" cy="3888432"/>
          </a:xfrm>
        </p:spPr>
        <p:txBody>
          <a:bodyPr/>
          <a:lstStyle/>
          <a:p>
            <a:r>
              <a:rPr lang="hr-HR" sz="2800" dirty="0" smtClean="0"/>
              <a:t>Predaja kaže da je tu bio „ veliki grad „.  Na Grebenu, istočno od </a:t>
            </a:r>
            <a:r>
              <a:rPr lang="hr-HR" sz="2800" dirty="0" err="1" smtClean="0"/>
              <a:t>Sustipana</a:t>
            </a:r>
            <a:r>
              <a:rPr lang="hr-HR" sz="2800" dirty="0" smtClean="0"/>
              <a:t> nađen je međašni kamen i nema sumnje, da se u ovoj okolici nalaze stare </a:t>
            </a:r>
            <a:r>
              <a:rPr lang="hr-HR" sz="2800" dirty="0" err="1" smtClean="0"/>
              <a:t>Nareste</a:t>
            </a:r>
            <a:r>
              <a:rPr lang="hr-HR" sz="2800" dirty="0" smtClean="0"/>
              <a:t>. Tim dijelom je prolazila stara rimska cesta koja je spajala </a:t>
            </a:r>
            <a:r>
              <a:rPr lang="hr-HR" sz="2800" dirty="0" err="1" smtClean="0"/>
              <a:t>Aspalatos</a:t>
            </a:r>
            <a:r>
              <a:rPr lang="hr-HR" sz="2800" dirty="0" smtClean="0"/>
              <a:t>,  Salonu, </a:t>
            </a:r>
            <a:r>
              <a:rPr lang="hr-HR" sz="2800" dirty="0" err="1" smtClean="0"/>
              <a:t>Epetion</a:t>
            </a:r>
            <a:r>
              <a:rPr lang="hr-HR" sz="2800" dirty="0" smtClean="0"/>
              <a:t>  (Stobreč), </a:t>
            </a:r>
            <a:r>
              <a:rPr lang="hr-HR" sz="2800" dirty="0" err="1" smtClean="0"/>
              <a:t>Peguntium</a:t>
            </a:r>
            <a:r>
              <a:rPr lang="hr-HR" sz="2800" dirty="0" smtClean="0"/>
              <a:t>  (</a:t>
            </a:r>
            <a:r>
              <a:rPr lang="hr-HR" sz="2800" dirty="0" err="1" smtClean="0"/>
              <a:t>Podstranu</a:t>
            </a:r>
            <a:r>
              <a:rPr lang="hr-HR" sz="2800" dirty="0" smtClean="0"/>
              <a:t>),  </a:t>
            </a:r>
            <a:r>
              <a:rPr lang="hr-HR" sz="2800" dirty="0" err="1" smtClean="0"/>
              <a:t>Nareste</a:t>
            </a:r>
            <a:r>
              <a:rPr lang="hr-HR" sz="2800" dirty="0" smtClean="0"/>
              <a:t> (Jesenice), </a:t>
            </a:r>
            <a:r>
              <a:rPr lang="hr-HR" sz="2800" dirty="0" err="1" smtClean="0"/>
              <a:t>Oneum</a:t>
            </a:r>
            <a:r>
              <a:rPr lang="hr-HR" sz="2800" dirty="0" smtClean="0"/>
              <a:t> ( Omiš).</a:t>
            </a:r>
          </a:p>
          <a:p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</a:t>
            </a:r>
            <a:br>
              <a:rPr lang="hr-HR" sz="2800" dirty="0" smtClean="0"/>
            </a:br>
            <a:endParaRPr lang="hr-HR" sz="2800" dirty="0"/>
          </a:p>
        </p:txBody>
      </p:sp>
      <p:pic>
        <p:nvPicPr>
          <p:cNvPr id="2050" name="Slika 6" descr="http://visitdugirat.eu/images/history-dugi-rat/akroterij-sarkofag-sustipa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4005064"/>
            <a:ext cx="39147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7400" y="332656"/>
            <a:ext cx="6629400" cy="6264696"/>
          </a:xfrm>
        </p:spPr>
        <p:txBody>
          <a:bodyPr/>
          <a:lstStyle/>
          <a:p>
            <a:r>
              <a:rPr lang="hr-HR" sz="2400" b="1" dirty="0" smtClean="0"/>
              <a:t>Vanjski izgled crkvica</a:t>
            </a:r>
          </a:p>
          <a:p>
            <a:r>
              <a:rPr lang="hr-HR" sz="2000" dirty="0" smtClean="0"/>
              <a:t>Današnja dvostruka crkvica na </a:t>
            </a:r>
            <a:r>
              <a:rPr lang="hr-HR" sz="2000" dirty="0" err="1" smtClean="0"/>
              <a:t>Sustipanu</a:t>
            </a:r>
            <a:r>
              <a:rPr lang="hr-HR" sz="2000" dirty="0" smtClean="0"/>
              <a:t> prividno sliči na dvije crkvice, sastavljene jedna uz drugu i međusobno odijeljene jednim, unutrašnjim zidom. Svaka ima svoj poseban krov na dvije vode.</a:t>
            </a:r>
          </a:p>
          <a:p>
            <a:r>
              <a:rPr lang="hr-HR" sz="2000" dirty="0" smtClean="0"/>
              <a:t>Između krovova je kanal za kišnicu. Krovovi su pokriveni djelomično starom kupom kanalicom, a djelomično kamenim pločama.</a:t>
            </a:r>
          </a:p>
          <a:p>
            <a:r>
              <a:rPr lang="hr-HR" sz="2000" dirty="0" smtClean="0"/>
              <a:t>Sjeverna je crkvica sagrađena od prostoga poljskog kamena. Zidovi su joj iskrivljeni. U pročelju ima mjesto rozete mali prozorčić. Vrata su joj niža od vrata južne crkve. Zvonik joj je nad pročeljem sazidan od prostoga kamenja u obliku dvaju zidića, natkrivenih malo jačim pločama, ispod kojih nosi zvono.</a:t>
            </a:r>
          </a:p>
          <a:p>
            <a:r>
              <a:rPr lang="hr-HR" sz="2000" dirty="0" smtClean="0"/>
              <a:t>Južna je crkvica sagrađena izvana od lijepoga kamena, ali  samo njezino pročelje i južni zid. Gdje se sastaju apside nema granica ili sastava, te se vidi da je to jedna jedinstvena građevina.</a:t>
            </a:r>
          </a:p>
          <a:p>
            <a:endParaRPr lang="hr-H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7400" y="332656"/>
            <a:ext cx="6629400" cy="5793507"/>
          </a:xfrm>
        </p:spPr>
        <p:txBody>
          <a:bodyPr/>
          <a:lstStyle/>
          <a:p>
            <a:r>
              <a:rPr lang="hr-HR" sz="2000" dirty="0" smtClean="0"/>
              <a:t>Vrata južne crkvice su veća, ukrašena dvostrukim gornjim pragom s nekoliko profila. Iznad vrata je mala rozeta od kamena u obliku križa. Pročelje se uzdiže u malo veći </a:t>
            </a:r>
            <a:r>
              <a:rPr lang="hr-HR" sz="2000" dirty="0" err="1" smtClean="0"/>
              <a:t>pilastar</a:t>
            </a:r>
            <a:r>
              <a:rPr lang="hr-HR" sz="2000" dirty="0" smtClean="0"/>
              <a:t>, na kojemu je postavljen lijepo isklesan zvonik od monolitnih stupova, presvođenih jednim kamenim lukom, ispod kojega visi zvono.</a:t>
            </a:r>
          </a:p>
          <a:p>
            <a:endParaRPr lang="hr-HR" sz="2000" dirty="0"/>
          </a:p>
        </p:txBody>
      </p:sp>
      <p:pic>
        <p:nvPicPr>
          <p:cNvPr id="5" name="Slika 1" descr="Slikovni rezultat za sv Stjepan na Sustipanu u Jesenicam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6344" y="2348880"/>
            <a:ext cx="4456016" cy="450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29400" cy="706090"/>
          </a:xfrm>
        </p:spPr>
        <p:txBody>
          <a:bodyPr/>
          <a:lstStyle/>
          <a:p>
            <a:r>
              <a:rPr lang="hr-HR" dirty="0" smtClean="0"/>
              <a:t>                                                              Povijest crkvica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400" dirty="0" smtClean="0"/>
              <a:t>Prva crkvica bila je sagrađena u 5. st. ( bila je široka 13 m)                                                                         - srušena je u 7. st. - starokršćanska bazilika</a:t>
            </a:r>
          </a:p>
          <a:p>
            <a:pPr lvl="0"/>
            <a:r>
              <a:rPr lang="hr-HR" sz="2400" dirty="0" smtClean="0"/>
              <a:t>U 9. st. sagrađena  je ponovo na starim temeljima starohrvatska crkva koja je također srušena u 15. st.</a:t>
            </a:r>
          </a:p>
          <a:p>
            <a:pPr lvl="0"/>
            <a:r>
              <a:rPr lang="hr-HR" sz="2400" dirty="0" smtClean="0"/>
              <a:t>U 17. st. sagrađena je današnja dvostruka crkva.</a:t>
            </a:r>
          </a:p>
          <a:p>
            <a:endParaRPr lang="hr-HR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7400" y="332656"/>
            <a:ext cx="6629400" cy="65253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Sjeverna crkvica – sv. Ante Opat</a:t>
            </a:r>
          </a:p>
          <a:p>
            <a:r>
              <a:rPr lang="hr-HR" sz="2000" dirty="0" smtClean="0"/>
              <a:t>Štuje se </a:t>
            </a:r>
            <a:r>
              <a:rPr lang="hr-HR" sz="2000" b="1" dirty="0" smtClean="0"/>
              <a:t>17. siječnja</a:t>
            </a:r>
          </a:p>
          <a:p>
            <a:r>
              <a:rPr lang="hr-HR" sz="2000" dirty="0" smtClean="0"/>
              <a:t>Dužina 6.10m , širine 3.66m, visine 4.35m</a:t>
            </a:r>
          </a:p>
          <a:p>
            <a:r>
              <a:rPr lang="hr-HR" sz="2000" dirty="0" smtClean="0"/>
              <a:t>Oltar je gruba i veoma kriva poljska ploča </a:t>
            </a:r>
          </a:p>
          <a:p>
            <a:r>
              <a:rPr lang="hr-HR" sz="2000" dirty="0" smtClean="0"/>
              <a:t>Pod su nadgrobne ploče</a:t>
            </a:r>
          </a:p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Južna crkvica- sv. Stjepan</a:t>
            </a:r>
            <a:endParaRPr lang="hr-HR" sz="2000" b="1" dirty="0" smtClean="0"/>
          </a:p>
          <a:p>
            <a:pPr lvl="0"/>
            <a:r>
              <a:rPr lang="hr-HR" sz="2000" dirty="0" smtClean="0"/>
              <a:t>Kameni oltar i kip sv. Stjepana</a:t>
            </a:r>
          </a:p>
          <a:p>
            <a:pPr lvl="0"/>
            <a:r>
              <a:rPr lang="hr-HR" sz="2000" dirty="0" smtClean="0"/>
              <a:t>Gornji prag je dvostruk, iznad se nalazi rozeta s križem</a:t>
            </a:r>
          </a:p>
          <a:p>
            <a:pPr lvl="0"/>
            <a:r>
              <a:rPr lang="hr-HR" sz="2000" dirty="0" smtClean="0"/>
              <a:t>Dužina 8.60, širina 3.25, visina 4.35</a:t>
            </a:r>
          </a:p>
          <a:p>
            <a:pPr lvl="0"/>
            <a:r>
              <a:rPr lang="hr-HR" sz="2000" dirty="0" smtClean="0"/>
              <a:t>Tlo pokriveno nadgrobnim pločama</a:t>
            </a:r>
          </a:p>
          <a:p>
            <a:pPr lvl="0"/>
            <a:r>
              <a:rPr lang="hr-HR" sz="2000" dirty="0" smtClean="0"/>
              <a:t>Jedne su ispisane bosančicom</a:t>
            </a:r>
          </a:p>
          <a:p>
            <a:pPr lvl="0"/>
            <a:r>
              <a:rPr lang="hr-HR" sz="2000" dirty="0" smtClean="0"/>
              <a:t>Apsida je široka 2.15m, a duboka 2.40m</a:t>
            </a:r>
          </a:p>
          <a:p>
            <a:pPr lvl="0"/>
            <a:r>
              <a:rPr lang="hr-HR" sz="2000" dirty="0" smtClean="0"/>
              <a:t>Mali mramorni oltar- kamen s grobićem</a:t>
            </a:r>
          </a:p>
          <a:p>
            <a:pPr lvl="0"/>
            <a:r>
              <a:rPr lang="hr-HR" sz="2000" dirty="0" smtClean="0"/>
              <a:t>Kip sv. Stjepana iz 10./ 11. St.</a:t>
            </a:r>
          </a:p>
          <a:p>
            <a:pPr lvl="0"/>
            <a:r>
              <a:rPr lang="hr-HR" sz="2000" dirty="0" smtClean="0"/>
              <a:t>Mramorna </a:t>
            </a:r>
            <a:r>
              <a:rPr lang="hr-HR" sz="2000" dirty="0" err="1" smtClean="0"/>
              <a:t>oltarna</a:t>
            </a:r>
            <a:r>
              <a:rPr lang="hr-HR" sz="2000" dirty="0" smtClean="0"/>
              <a:t> pregrada s pleterom</a:t>
            </a:r>
          </a:p>
          <a:p>
            <a:pPr>
              <a:buFont typeface="Wingdings" pitchFamily="2" charset="2"/>
              <a:buChar char="q"/>
            </a:pPr>
            <a:r>
              <a:rPr lang="hr-HR" sz="2000" i="1" dirty="0" smtClean="0"/>
              <a:t>Crkve su bile povezane unutarnjim otvorom koji je zazidan 1875. Godine.</a:t>
            </a:r>
          </a:p>
          <a:p>
            <a:pPr lvl="0"/>
            <a:endParaRPr lang="hr-HR" sz="2000" dirty="0" smtClean="0"/>
          </a:p>
          <a:p>
            <a:endParaRPr lang="hr-H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diteljsk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roditeljski</Template>
  <TotalTime>193</TotalTime>
  <Words>652</Words>
  <Application>Microsoft Office PowerPoint</Application>
  <PresentationFormat>Prikaz na zaslonu (4:3)</PresentationFormat>
  <Paragraphs>51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roditeljski</vt:lpstr>
      <vt:lpstr>POVIJEST  MOGA  ZAVIČAJA </vt:lpstr>
      <vt:lpstr>DALEKA PROŠLOST JESENICA</vt:lpstr>
      <vt:lpstr>SUSTIPAN CRKVE SVETOG STJEPANA I SVETOG ANTUNA OPATA</vt:lpstr>
      <vt:lpstr>                                                                             Priča o dvojnoj crkvici na Sustipanu </vt:lpstr>
      <vt:lpstr>Slajd 5</vt:lpstr>
      <vt:lpstr>Slajd 6</vt:lpstr>
      <vt:lpstr>Slajd 7</vt:lpstr>
      <vt:lpstr>                                                              Povijest crkvica 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Ksenija Brahovic</dc:creator>
  <cp:lastModifiedBy>ksenija</cp:lastModifiedBy>
  <cp:revision>7</cp:revision>
  <dcterms:created xsi:type="dcterms:W3CDTF">2016-02-12T06:40:05Z</dcterms:created>
  <dcterms:modified xsi:type="dcterms:W3CDTF">2016-10-02T12:30:54Z</dcterms:modified>
</cp:coreProperties>
</file>