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61" r:id="rId4"/>
    <p:sldId id="260" r:id="rId5"/>
    <p:sldId id="273" r:id="rId6"/>
    <p:sldId id="263" r:id="rId7"/>
    <p:sldId id="264" r:id="rId8"/>
    <p:sldId id="274" r:id="rId9"/>
    <p:sldId id="266" r:id="rId10"/>
    <p:sldId id="267" r:id="rId11"/>
    <p:sldId id="275" r:id="rId12"/>
    <p:sldId id="269" r:id="rId13"/>
    <p:sldId id="270" r:id="rId14"/>
    <p:sldId id="276" r:id="rId15"/>
    <p:sldId id="257" r:id="rId16"/>
    <p:sldId id="258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FF99"/>
    <a:srgbClr val="FFFFB7"/>
    <a:srgbClr val="FFCCCC"/>
    <a:srgbClr val="FFCC66"/>
    <a:srgbClr val="FFCC00"/>
    <a:srgbClr val="CC9900"/>
    <a:srgbClr val="FF9933"/>
    <a:srgbClr val="FF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243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637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26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66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948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950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6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098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153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56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88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9906-8A45-4C0A-A7F8-3D9B7EC20092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0254C-12FE-4352-8F45-30CB3FD2B6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717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DIJALEKTOLOŠKI</a:t>
            </a:r>
          </a:p>
          <a:p>
            <a:pPr algn="ctr"/>
            <a:endParaRPr lang="hr-HR" sz="11500" dirty="0">
              <a:solidFill>
                <a:schemeClr val="tx1"/>
              </a:solidFill>
            </a:endParaRPr>
          </a:p>
          <a:p>
            <a:pPr algn="ctr"/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1146515">
            <a:off x="3324504" y="3597396"/>
            <a:ext cx="5542991" cy="1613647"/>
          </a:xfrm>
          <a:prstGeom prst="rect">
            <a:avLst/>
          </a:prstGeom>
          <a:solidFill>
            <a:srgbClr val="FFFA9B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KVIZ</a:t>
            </a:r>
            <a:endParaRPr lang="hr-HR" sz="10000" dirty="0">
              <a:solidFill>
                <a:schemeClr val="tx1">
                  <a:lumMod val="95000"/>
                  <a:lumOff val="5000"/>
                </a:schemeClr>
              </a:solidFill>
              <a:latin typeface="Cooper Black" panose="0208090404030B020404" pitchFamily="18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5292" y="5766439"/>
            <a:ext cx="3160059" cy="820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Mistral" panose="03090702030407020403" pitchFamily="66" charset="0"/>
              </a:rPr>
              <a:t>Šk. godina: 2016./2017.</a:t>
            </a:r>
            <a:endParaRPr lang="hr-HR" sz="24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627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ŠENTADA</a:t>
            </a:r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5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komoda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ulaz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klupa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99FF66"/>
          </a:solidFill>
          <a:ln>
            <a:solidFill>
              <a:srgbClr val="99FF66"/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endParaRPr lang="hr-HR" sz="7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7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10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23000">
                <a:schemeClr val="accent1">
                  <a:lumMod val="5000"/>
                  <a:lumOff val="9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6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9600" b="1" dirty="0" smtClean="0">
                <a:solidFill>
                  <a:prstClr val="black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ORUĐE</a:t>
            </a:r>
            <a:endParaRPr lang="hr-HR" sz="5400" b="1" dirty="0">
              <a:solidFill>
                <a:prstClr val="black"/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8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LEMIŠ</a:t>
            </a:r>
            <a:r>
              <a:rPr lang="hr-HR" sz="9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5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željezno oralo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lijeto za obradu drva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metla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arač za raspirivanje vatre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endParaRPr lang="hr-HR" sz="7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5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UMET</a:t>
            </a:r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5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sijeno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lanac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motika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metla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endParaRPr lang="hr-HR" sz="7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10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23000">
                <a:schemeClr val="accent1">
                  <a:lumMod val="5000"/>
                  <a:lumOff val="9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6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9600" b="1" dirty="0" smtClean="0">
                <a:solidFill>
                  <a:prstClr val="black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BROD</a:t>
            </a:r>
            <a:endParaRPr lang="hr-HR" sz="5400" b="1" dirty="0">
              <a:solidFill>
                <a:prstClr val="black"/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POKAPORAT</a:t>
            </a:r>
            <a:r>
              <a:rPr lang="hr-HR" sz="6600" b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r-HR" sz="7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je:</a:t>
            </a:r>
          </a:p>
          <a:p>
            <a:pPr algn="ctr"/>
            <a:endParaRPr lang="hr-HR" sz="6000" dirty="0" smtClean="0">
              <a:solidFill>
                <a:schemeClr val="tx1"/>
              </a:solidFill>
            </a:endParaRPr>
          </a:p>
          <a:p>
            <a:pPr algn="ctr"/>
            <a:endParaRPr lang="hr-HR" sz="6000" dirty="0">
              <a:solidFill>
                <a:schemeClr val="tx1"/>
              </a:solidFill>
            </a:endParaRPr>
          </a:p>
          <a:p>
            <a:pPr algn="ctr"/>
            <a:endParaRPr lang="hr-HR" sz="6000" dirty="0" smtClean="0">
              <a:solidFill>
                <a:schemeClr val="tx1"/>
              </a:solidFill>
            </a:endParaRPr>
          </a:p>
          <a:p>
            <a:pPr algn="ctr"/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poklopac motora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poklopac na kabini</a:t>
            </a:r>
            <a:endParaRPr lang="hr-H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prozor na kabini</a:t>
            </a:r>
            <a:endParaRPr lang="hr-H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 za konope</a:t>
            </a:r>
            <a:endParaRPr lang="hr-H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FFCCCC"/>
          </a:solidFill>
          <a:ln>
            <a:solidFill>
              <a:srgbClr val="FFCCCC"/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72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hr-HR" sz="7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720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KALAFAT</a:t>
            </a:r>
            <a:r>
              <a:rPr lang="hr-HR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hr-HR" sz="7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je:</a:t>
            </a:r>
          </a:p>
          <a:p>
            <a:pPr algn="ctr"/>
            <a:endParaRPr lang="hr-HR" sz="6000" dirty="0" smtClean="0">
              <a:solidFill>
                <a:schemeClr val="tx1"/>
              </a:solidFill>
            </a:endParaRPr>
          </a:p>
          <a:p>
            <a:pPr algn="ctr"/>
            <a:endParaRPr lang="hr-HR" sz="6000" dirty="0">
              <a:solidFill>
                <a:schemeClr val="tx1"/>
              </a:solidFill>
            </a:endParaRPr>
          </a:p>
          <a:p>
            <a:pPr algn="ctr"/>
            <a:endParaRPr lang="hr-HR" sz="6000" dirty="0" smtClean="0">
              <a:solidFill>
                <a:schemeClr val="tx1"/>
              </a:solidFill>
            </a:endParaRPr>
          </a:p>
          <a:p>
            <a:pPr algn="ctr"/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čvrsti konop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brodograditelj</a:t>
            </a:r>
            <a:endParaRPr lang="hr-H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ljepilo za drvo</a:t>
            </a:r>
            <a:endParaRPr lang="hr-H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mladi kapetan broda</a:t>
            </a:r>
            <a:endParaRPr lang="hr-H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FFCCCC"/>
          </a:solidFill>
          <a:ln>
            <a:solidFill>
              <a:srgbClr val="FFCCCC"/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hr-HR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DIJALEKTOLOŠKI</a:t>
            </a:r>
          </a:p>
          <a:p>
            <a:pPr algn="ctr"/>
            <a:endParaRPr lang="hr-HR" sz="11500" dirty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1146515">
            <a:off x="3324504" y="3597396"/>
            <a:ext cx="5542991" cy="1613647"/>
          </a:xfrm>
          <a:prstGeom prst="rect">
            <a:avLst/>
          </a:prstGeom>
          <a:solidFill>
            <a:srgbClr val="FFFA9B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KVIZ</a:t>
            </a:r>
            <a:endParaRPr lang="hr-HR" sz="10000" dirty="0">
              <a:solidFill>
                <a:prstClr val="black">
                  <a:lumMod val="95000"/>
                  <a:lumOff val="5000"/>
                </a:prstClr>
              </a:solidFill>
              <a:latin typeface="Cooper Black" panose="0208090404030B020404" pitchFamily="18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5292" y="5766439"/>
            <a:ext cx="3160059" cy="820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prstClr val="white"/>
                </a:solidFill>
                <a:latin typeface="Mistral" panose="03090702030407020403" pitchFamily="66" charset="0"/>
              </a:rPr>
              <a:t>Šk. godina: 2016./2017.</a:t>
            </a:r>
            <a:endParaRPr lang="hr-HR" sz="2400" dirty="0">
              <a:solidFill>
                <a:prstClr val="white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95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MERLO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vuna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čipka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pojas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dugme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FFFFB7"/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hr-HR" sz="6600" dirty="0" smtClean="0">
                <a:ln w="0"/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6600" dirty="0">
              <a:ln w="0"/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8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7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PRŠURA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7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lonac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šalica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čaša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FFCC66"/>
          </a:solidFill>
          <a:ln>
            <a:solidFill>
              <a:srgbClr val="FFCC66"/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endParaRPr lang="hr-HR" sz="6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5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10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23000">
                <a:schemeClr val="accent1">
                  <a:lumMod val="5000"/>
                  <a:lumOff val="9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6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ODJEĆA</a:t>
            </a:r>
            <a:endParaRPr lang="hr-HR" sz="5400" b="1" dirty="0">
              <a:solidFill>
                <a:schemeClr val="tx1"/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BADANJ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je</a:t>
            </a:r>
            <a:r>
              <a:rPr lang="hr-HR" sz="7200" dirty="0" smtClean="0">
                <a:solidFill>
                  <a:prstClr val="black"/>
                </a:solidFill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r-H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elika bačva odozgo otvorena</a:t>
            </a:r>
            <a:endParaRPr lang="hr-H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eliki bunar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elika boca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eliki tavan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99FF66"/>
          </a:solidFill>
          <a:ln>
            <a:solidFill>
              <a:srgbClr val="99FF66"/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13.</a:t>
            </a:r>
            <a:endParaRPr lang="hr-HR" sz="6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5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MAŠKLIN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5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 u brodogradnji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ruđe za potpaliti vatru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ruđe u stolarstvu</a:t>
            </a:r>
            <a:endParaRPr lang="hr-H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ruđe za kopanje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endParaRPr lang="hr-HR" sz="6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8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PAJET  </a:t>
            </a:r>
            <a:r>
              <a:rPr lang="hr-HR" sz="7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bokobran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kormilo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lavno jedro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tolac za kormilara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FFCCCC"/>
          </a:solidFill>
          <a:ln>
            <a:solidFill>
              <a:srgbClr val="FFCCCC"/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hr-HR" sz="5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5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3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DIJALEKTOLOŠKI</a:t>
            </a:r>
          </a:p>
          <a:p>
            <a:pPr algn="ctr"/>
            <a:endParaRPr lang="hr-HR" sz="11500" dirty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1146515">
            <a:off x="3324504" y="3597396"/>
            <a:ext cx="5542991" cy="1613647"/>
          </a:xfrm>
          <a:prstGeom prst="rect">
            <a:avLst/>
          </a:prstGeom>
          <a:solidFill>
            <a:srgbClr val="FFFA9B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KVIZ</a:t>
            </a:r>
            <a:endParaRPr lang="hr-HR" sz="10000" dirty="0">
              <a:solidFill>
                <a:prstClr val="black">
                  <a:lumMod val="95000"/>
                  <a:lumOff val="5000"/>
                </a:prstClr>
              </a:solidFill>
              <a:latin typeface="Cooper Black" panose="0208090404030B020404" pitchFamily="18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5292" y="5766439"/>
            <a:ext cx="3160059" cy="820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prstClr val="white"/>
                </a:solidFill>
                <a:latin typeface="Mistral" panose="03090702030407020403" pitchFamily="66" charset="0"/>
              </a:rPr>
              <a:t>Šk. godina: 2016./2017.</a:t>
            </a:r>
            <a:endParaRPr lang="hr-HR" sz="2400" dirty="0">
              <a:solidFill>
                <a:prstClr val="white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46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KOTULA  </a:t>
            </a:r>
            <a:r>
              <a:rPr lang="hr-HR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košulja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hlače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suknja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kaputić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FFFFB7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7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72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8B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ZOBUN</a:t>
            </a:r>
            <a:r>
              <a:rPr lang="hr-HR" sz="8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r-HR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7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marama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torba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jakna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pojas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FFFFB7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8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79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10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23000">
                <a:schemeClr val="accent1">
                  <a:lumMod val="5000"/>
                  <a:lumOff val="9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6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9600" b="1" dirty="0" smtClean="0">
                <a:solidFill>
                  <a:prstClr val="black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KUĆA</a:t>
            </a:r>
            <a:endParaRPr lang="hr-HR" sz="5400" b="1" dirty="0">
              <a:solidFill>
                <a:prstClr val="black"/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0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ŽMUL</a:t>
            </a:r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7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čaša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tanjur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bukara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FFCC66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hr-HR" sz="7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0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SINIJA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7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drvena vrata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drveni podložak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drveni stol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dalekozor</a:t>
            </a:r>
            <a:endParaRPr lang="hr-H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FFCC66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7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7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2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10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23000">
                <a:schemeClr val="accent1">
                  <a:lumMod val="5000"/>
                  <a:lumOff val="9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6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9600" b="1" dirty="0" smtClean="0">
                <a:solidFill>
                  <a:prstClr val="black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KONOBA</a:t>
            </a:r>
            <a:endParaRPr lang="hr-HR" sz="5400" b="1" dirty="0">
              <a:solidFill>
                <a:prstClr val="black"/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82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243F"/>
            </a:gs>
            <a:gs pos="27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648" y="916010"/>
            <a:ext cx="10238704" cy="5025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BALATURA</a:t>
            </a:r>
            <a:r>
              <a:rPr lang="hr-HR" sz="8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je</a:t>
            </a:r>
            <a:r>
              <a:rPr lang="hr-HR" sz="7200" dirty="0" smtClean="0">
                <a:solidFill>
                  <a:prstClr val="black"/>
                </a:solidFill>
              </a:rPr>
              <a:t>:</a:t>
            </a: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  <a:p>
            <a:pPr algn="ctr"/>
            <a:endParaRPr lang="hr-HR" sz="6000" dirty="0" smtClean="0">
              <a:solidFill>
                <a:prstClr val="black"/>
              </a:solidFill>
            </a:endParaRPr>
          </a:p>
          <a:p>
            <a:pPr algn="ctr"/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329" y="2675961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hr-H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 ispod stepeništa bez prozora</a:t>
            </a:r>
            <a:endParaRPr lang="hr-H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882" y="2675964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vono na vratima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4329" y="4308975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hr-H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lesna sala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882" y="4274550"/>
            <a:ext cx="3953436" cy="10892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hr-H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dvorište iza kuće</a:t>
            </a:r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ardrop 1"/>
          <p:cNvSpPr/>
          <p:nvPr/>
        </p:nvSpPr>
        <p:spPr>
          <a:xfrm rot="20531776">
            <a:off x="513629" y="769654"/>
            <a:ext cx="1877631" cy="1634405"/>
          </a:xfrm>
          <a:prstGeom prst="teardrop">
            <a:avLst>
              <a:gd name="adj" fmla="val 87752"/>
            </a:avLst>
          </a:prstGeom>
          <a:solidFill>
            <a:srgbClr val="99FF66"/>
          </a:solidFill>
          <a:ln>
            <a:solidFill>
              <a:srgbClr val="99FF66"/>
            </a:solidFill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7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endParaRPr lang="hr-HR" sz="7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339</Words>
  <Application>Microsoft Office PowerPoint</Application>
  <PresentationFormat>Widescreen</PresentationFormat>
  <Paragraphs>134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Cooper Black</vt:lpstr>
      <vt:lpstr>Mistral</vt:lpstr>
      <vt:lpstr>Segoe UI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</dc:creator>
  <cp:lastModifiedBy>Martina</cp:lastModifiedBy>
  <cp:revision>83</cp:revision>
  <dcterms:created xsi:type="dcterms:W3CDTF">2017-05-21T18:35:21Z</dcterms:created>
  <dcterms:modified xsi:type="dcterms:W3CDTF">2017-05-26T10:19:33Z</dcterms:modified>
</cp:coreProperties>
</file>