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80" r:id="rId18"/>
    <p:sldId id="279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 autoAdjust="0"/>
    <p:restoredTop sz="94660"/>
  </p:normalViewPr>
  <p:slideViewPr>
    <p:cSldViewPr>
      <p:cViewPr varScale="1">
        <p:scale>
          <a:sx n="69" d="100"/>
          <a:sy n="69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AA1B-2149-41E2-91B3-3401E4113350}" type="datetimeFigureOut">
              <a:rPr lang="hr-HR" smtClean="0"/>
              <a:t>29.1.2018.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5CEA-E58D-452F-9130-820EE0D7A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278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AA1B-2149-41E2-91B3-3401E4113350}" type="datetimeFigureOut">
              <a:rPr lang="hr-HR" smtClean="0"/>
              <a:t>29.1.2018.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5CEA-E58D-452F-9130-820EE0D7A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624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AA1B-2149-41E2-91B3-3401E4113350}" type="datetimeFigureOut">
              <a:rPr lang="hr-HR" smtClean="0"/>
              <a:t>29.1.2018.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5CEA-E58D-452F-9130-820EE0D7A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476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AA1B-2149-41E2-91B3-3401E4113350}" type="datetimeFigureOut">
              <a:rPr lang="hr-HR" smtClean="0"/>
              <a:t>29.1.2018.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5CEA-E58D-452F-9130-820EE0D7A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435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AA1B-2149-41E2-91B3-3401E4113350}" type="datetimeFigureOut">
              <a:rPr lang="hr-HR" smtClean="0"/>
              <a:t>29.1.2018.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5CEA-E58D-452F-9130-820EE0D7A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18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AA1B-2149-41E2-91B3-3401E4113350}" type="datetimeFigureOut">
              <a:rPr lang="hr-HR" smtClean="0"/>
              <a:t>29.1.2018.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5CEA-E58D-452F-9130-820EE0D7A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029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AA1B-2149-41E2-91B3-3401E4113350}" type="datetimeFigureOut">
              <a:rPr lang="hr-HR" smtClean="0"/>
              <a:t>29.1.2018.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5CEA-E58D-452F-9130-820EE0D7A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526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AA1B-2149-41E2-91B3-3401E4113350}" type="datetimeFigureOut">
              <a:rPr lang="hr-HR" smtClean="0"/>
              <a:t>29.1.2018.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5CEA-E58D-452F-9130-820EE0D7A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486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AA1B-2149-41E2-91B3-3401E4113350}" type="datetimeFigureOut">
              <a:rPr lang="hr-HR" smtClean="0"/>
              <a:t>29.1.2018.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5CEA-E58D-452F-9130-820EE0D7A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644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AA1B-2149-41E2-91B3-3401E4113350}" type="datetimeFigureOut">
              <a:rPr lang="hr-HR" smtClean="0"/>
              <a:t>29.1.2018.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5CEA-E58D-452F-9130-820EE0D7A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558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AA1B-2149-41E2-91B3-3401E4113350}" type="datetimeFigureOut">
              <a:rPr lang="hr-HR" smtClean="0"/>
              <a:t>29.1.2018.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5CEA-E58D-452F-9130-820EE0D7A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640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1AA1B-2149-41E2-91B3-3401E4113350}" type="datetimeFigureOut">
              <a:rPr lang="hr-HR" smtClean="0"/>
              <a:t>29.1.2018.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E5CEA-E58D-452F-9130-820EE0D7AC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356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87824" y="620688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</a:rPr>
              <a:t>Svjetski dan jabuka</a:t>
            </a:r>
            <a:br>
              <a:rPr lang="hr-HR" b="1" dirty="0" smtClean="0">
                <a:solidFill>
                  <a:schemeClr val="accent2"/>
                </a:solidFill>
              </a:rPr>
            </a:br>
            <a:r>
              <a:rPr lang="hr-HR" b="1" dirty="0" smtClean="0">
                <a:solidFill>
                  <a:schemeClr val="accent2"/>
                </a:solidFill>
              </a:rPr>
              <a:t>u 4. c</a:t>
            </a:r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35896" y="3717032"/>
            <a:ext cx="6400800" cy="1752600"/>
          </a:xfrm>
        </p:spPr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</a:rPr>
              <a:t>20. 10. 2017. </a:t>
            </a:r>
            <a:endParaRPr lang="hr-HR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Jadranka\Desktop\New folder (9)\20171020_1901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2595" r="7342" b="1223"/>
          <a:stretch/>
        </p:blipFill>
        <p:spPr bwMode="auto">
          <a:xfrm rot="5400000">
            <a:off x="-1248472" y="1234682"/>
            <a:ext cx="6853714" cy="43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132249" y="59492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2"/>
                </a:solidFill>
              </a:rPr>
              <a:t>Osnovna škola Jesenice, Dugi Rat</a:t>
            </a:r>
            <a:endParaRPr lang="hr-H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0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422279" cy="3316709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391471" cy="3293603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40179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Jadranka\Desktop\New folder (9)\DSC020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27707" b="18197"/>
          <a:stretch/>
        </p:blipFill>
        <p:spPr bwMode="auto">
          <a:xfrm>
            <a:off x="395536" y="4365104"/>
            <a:ext cx="3875119" cy="164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2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040188" cy="3030141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008"/>
            <a:ext cx="4041775" cy="3031331"/>
          </a:xfrm>
        </p:spPr>
      </p:pic>
      <p:pic>
        <p:nvPicPr>
          <p:cNvPr id="13314" name="Picture 2" descr="C:\Users\Jadranka\Desktop\New folder (9)\DSC02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b="12538"/>
          <a:stretch/>
        </p:blipFill>
        <p:spPr bwMode="auto">
          <a:xfrm>
            <a:off x="467544" y="3717032"/>
            <a:ext cx="3754133" cy="264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Jadranka\Desktop\New folder (9)\DSC02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8262" r="2063" b="7005"/>
          <a:stretch/>
        </p:blipFill>
        <p:spPr bwMode="auto">
          <a:xfrm>
            <a:off x="4644008" y="332656"/>
            <a:ext cx="3748207" cy="272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9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040188" cy="3030141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148064" y="0"/>
            <a:ext cx="4041775" cy="639762"/>
          </a:xfrm>
        </p:spPr>
        <p:txBody>
          <a:bodyPr/>
          <a:lstStyle/>
          <a:p>
            <a:r>
              <a:rPr lang="hr-HR" dirty="0" smtClean="0"/>
              <a:t>Japanska jabuka-kaka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41" y="3356992"/>
            <a:ext cx="4041775" cy="3031331"/>
          </a:xfrm>
        </p:spPr>
      </p:pic>
      <p:pic>
        <p:nvPicPr>
          <p:cNvPr id="11267" name="Picture 3" descr="C:\Users\Jadranka\Desktop\New folder (9)\japanska-jabuka-dobrobi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28495"/>
            <a:ext cx="3482330" cy="17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Jadranka\Desktop\New folder (9)\DSC0198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1" t="4135" r="35571" b="32738"/>
          <a:stretch/>
        </p:blipFill>
        <p:spPr bwMode="auto">
          <a:xfrm>
            <a:off x="980065" y="3780575"/>
            <a:ext cx="2436988" cy="24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1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040188" cy="3030141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041775" cy="3031331"/>
          </a:xfr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03909"/>
            <a:ext cx="4320480" cy="259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9390"/>
            <a:ext cx="4355976" cy="266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36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4320480" cy="3240360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364088" y="2420888"/>
            <a:ext cx="4041775" cy="639762"/>
          </a:xfrm>
        </p:spPr>
        <p:txBody>
          <a:bodyPr>
            <a:normAutofit fontScale="25000" lnSpcReduction="20000"/>
          </a:bodyPr>
          <a:lstStyle/>
          <a:p>
            <a:r>
              <a:rPr lang="hr-HR" sz="7200" dirty="0" smtClean="0">
                <a:solidFill>
                  <a:schemeClr val="accent2"/>
                </a:solidFill>
              </a:rPr>
              <a:t>Jesi li pala s carske krune,</a:t>
            </a:r>
          </a:p>
          <a:p>
            <a:r>
              <a:rPr lang="hr-HR" sz="7200" dirty="0" smtClean="0">
                <a:solidFill>
                  <a:schemeClr val="accent2"/>
                </a:solidFill>
              </a:rPr>
              <a:t>Ili s nebeskog nekog stabla?</a:t>
            </a:r>
          </a:p>
          <a:p>
            <a:r>
              <a:rPr lang="hr-HR" sz="7200" dirty="0" smtClean="0">
                <a:solidFill>
                  <a:schemeClr val="accent2"/>
                </a:solidFill>
              </a:rPr>
              <a:t>Možda si akord sa zlatne strune </a:t>
            </a:r>
          </a:p>
          <a:p>
            <a:r>
              <a:rPr lang="hr-HR" sz="7200" dirty="0" smtClean="0">
                <a:solidFill>
                  <a:schemeClr val="accent2"/>
                </a:solidFill>
              </a:rPr>
              <a:t>Ili traga ruke besmrtnog </a:t>
            </a:r>
            <a:r>
              <a:rPr lang="hr-HR" sz="7200" dirty="0" err="1" smtClean="0">
                <a:solidFill>
                  <a:schemeClr val="accent2"/>
                </a:solidFill>
              </a:rPr>
              <a:t>Pabla</a:t>
            </a:r>
            <a:r>
              <a:rPr lang="hr-HR" sz="7200" dirty="0" smtClean="0">
                <a:solidFill>
                  <a:schemeClr val="accent2"/>
                </a:solidFill>
              </a:rPr>
              <a:t>?</a:t>
            </a:r>
          </a:p>
          <a:p>
            <a:r>
              <a:rPr lang="hr-HR" sz="7200" dirty="0" smtClean="0">
                <a:solidFill>
                  <a:schemeClr val="accent2"/>
                </a:solidFill>
              </a:rPr>
              <a:t>Jabuko lijepa, ti čiju nagost</a:t>
            </a:r>
          </a:p>
          <a:p>
            <a:r>
              <a:rPr lang="hr-HR" sz="7200" dirty="0" smtClean="0">
                <a:solidFill>
                  <a:schemeClr val="accent2"/>
                </a:solidFill>
              </a:rPr>
              <a:t>Tek stručak vlati pod stablom skriva!</a:t>
            </a:r>
          </a:p>
          <a:p>
            <a:r>
              <a:rPr lang="hr-HR" sz="7200" dirty="0" smtClean="0">
                <a:solidFill>
                  <a:schemeClr val="accent2"/>
                </a:solidFill>
              </a:rPr>
              <a:t>Poklon si,kojim me nečija blagost</a:t>
            </a:r>
          </a:p>
          <a:p>
            <a:r>
              <a:rPr lang="hr-HR" sz="7200" dirty="0" smtClean="0">
                <a:solidFill>
                  <a:schemeClr val="accent2"/>
                </a:solidFill>
              </a:rPr>
              <a:t>U zlu i tuzi danas dariva.</a:t>
            </a:r>
          </a:p>
          <a:p>
            <a:r>
              <a:rPr lang="hr-HR" sz="7200" dirty="0" smtClean="0">
                <a:solidFill>
                  <a:schemeClr val="accent2"/>
                </a:solidFill>
              </a:rPr>
              <a:t>             </a:t>
            </a:r>
          </a:p>
          <a:p>
            <a:r>
              <a:rPr lang="hr-HR" sz="7200" dirty="0" smtClean="0">
                <a:solidFill>
                  <a:schemeClr val="accent2"/>
                </a:solidFill>
              </a:rPr>
              <a:t>                Božica Jelušić</a:t>
            </a:r>
          </a:p>
          <a:p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4320480" cy="3240360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1" y="3717032"/>
            <a:ext cx="242093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69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91" y="692696"/>
            <a:ext cx="9175791" cy="5505475"/>
          </a:xfrm>
        </p:spPr>
      </p:pic>
    </p:spTree>
    <p:extLst>
      <p:ext uri="{BB962C8B-B14F-4D97-AF65-F5344CB8AC3E}">
        <p14:creationId xmlns:p14="http://schemas.microsoft.com/office/powerpoint/2010/main" val="930656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9175791" cy="5505475"/>
          </a:xfrm>
        </p:spPr>
      </p:pic>
    </p:spTree>
    <p:extLst>
      <p:ext uri="{BB962C8B-B14F-4D97-AF65-F5344CB8AC3E}">
        <p14:creationId xmlns:p14="http://schemas.microsoft.com/office/powerpoint/2010/main" val="279545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dranka\Documents\slicice\jabuke i teks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"/>
          <a:stretch/>
        </p:blipFill>
        <p:spPr bwMode="auto">
          <a:xfrm>
            <a:off x="1187624" y="116632"/>
            <a:ext cx="6741368" cy="660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Jadranka\Desktop\New folder (9)\JABUKAJ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322871" cy="64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8244408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2"/>
                </a:solidFill>
                <a:latin typeface="Curlz MT" pitchFamily="82" charset="0"/>
              </a:rPr>
              <a:t>JŠ</a:t>
            </a:r>
            <a:endParaRPr lang="hr-HR" dirty="0">
              <a:solidFill>
                <a:schemeClr val="accent2"/>
              </a:solidFill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5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</a:rPr>
              <a:t>Projekt: Dan jabuka</a:t>
            </a:r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</a:rPr>
              <a:t>Ciljevi projekta:</a:t>
            </a:r>
          </a:p>
          <a:p>
            <a:r>
              <a:rPr lang="hr-HR" b="1" dirty="0" smtClean="0">
                <a:solidFill>
                  <a:schemeClr val="accent2"/>
                </a:solidFill>
              </a:rPr>
              <a:t>Educirati učenike o važnosti voća posebno -jabuke</a:t>
            </a:r>
          </a:p>
          <a:p>
            <a:r>
              <a:rPr lang="hr-HR" b="1" dirty="0" smtClean="0">
                <a:solidFill>
                  <a:schemeClr val="accent2"/>
                </a:solidFill>
              </a:rPr>
              <a:t>Usvajanje zdravih prehrambenih navika</a:t>
            </a:r>
          </a:p>
          <a:p>
            <a:r>
              <a:rPr lang="hr-HR" b="1" dirty="0" smtClean="0">
                <a:solidFill>
                  <a:schemeClr val="accent2"/>
                </a:solidFill>
              </a:rPr>
              <a:t>Razlikovati jabuke po sorti, boji, obliku, okusu – kušanje</a:t>
            </a:r>
          </a:p>
          <a:p>
            <a:r>
              <a:rPr lang="hr-HR" b="1" dirty="0" smtClean="0">
                <a:solidFill>
                  <a:schemeClr val="accent2"/>
                </a:solidFill>
              </a:rPr>
              <a:t>Jabuka u pjesmi, poslovici, slikarstvu, priči</a:t>
            </a:r>
            <a:endParaRPr lang="hr-HR" b="1" dirty="0">
              <a:solidFill>
                <a:schemeClr val="accent2"/>
              </a:solidFill>
            </a:endParaRPr>
          </a:p>
        </p:txBody>
      </p:sp>
      <p:pic>
        <p:nvPicPr>
          <p:cNvPr id="2051" name="Picture 3" descr="C:\Users\Jadranka\Documents\slicice\jabukaj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24524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2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</a:rPr>
              <a:t>Važnost jabuke za zdravlje</a:t>
            </a:r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sz="3400" b="1" dirty="0" smtClean="0">
                <a:solidFill>
                  <a:schemeClr val="accent2"/>
                </a:solidFill>
              </a:rPr>
              <a:t>Jabuka je naime prava mala riznica sastojaka koji pozitivno utječu na naš organizam. </a:t>
            </a:r>
          </a:p>
          <a:p>
            <a:r>
              <a:rPr lang="hr-HR" sz="3400" b="1" dirty="0" smtClean="0">
                <a:solidFill>
                  <a:schemeClr val="accent2"/>
                </a:solidFill>
              </a:rPr>
              <a:t>U jabuci ima i do 40 mg vitamina C, potom vitamina A, </a:t>
            </a:r>
          </a:p>
          <a:p>
            <a:r>
              <a:rPr lang="hr-HR" sz="3400" b="1" dirty="0" smtClean="0">
                <a:solidFill>
                  <a:schemeClr val="accent2"/>
                </a:solidFill>
              </a:rPr>
              <a:t>Ona sadrži i minerale, mnogo kalija te kalcij, fosfor, magnezij i željezo. </a:t>
            </a:r>
          </a:p>
          <a:p>
            <a:r>
              <a:rPr lang="hr-HR" sz="3400" b="1" dirty="0" smtClean="0">
                <a:solidFill>
                  <a:schemeClr val="accent2"/>
                </a:solidFill>
              </a:rPr>
              <a:t>Zahvaljujući velikom udjelu ugljikohidrata  opskrbljuje organizam energijom te sprječava umor i gubitak koncentracije. </a:t>
            </a:r>
          </a:p>
          <a:p>
            <a:r>
              <a:rPr lang="hr-HR" sz="3400" b="1" dirty="0" smtClean="0">
                <a:solidFill>
                  <a:schemeClr val="accent2"/>
                </a:solidFill>
              </a:rPr>
              <a:t>Sok od jabuke može zaštititi od propadanja stanice u mozgu odgovorne za memoriju, odnosno smanjiti gubitak pamćenja koji se veže uz starenje.</a:t>
            </a:r>
          </a:p>
          <a:p>
            <a:r>
              <a:rPr lang="hr-HR" sz="3400" b="1" dirty="0" smtClean="0">
                <a:solidFill>
                  <a:schemeClr val="accent2"/>
                </a:solidFill>
              </a:rPr>
              <a:t>Pozitivno utječe na krvožilni sustav, rad srca, rad bubrega. Jabuka opskrbljuje organizam energijom, te sprečava umor i gubitak koncentracije.</a:t>
            </a:r>
          </a:p>
          <a:p>
            <a:endParaRPr lang="hr-HR" dirty="0"/>
          </a:p>
        </p:txBody>
      </p:sp>
      <p:pic>
        <p:nvPicPr>
          <p:cNvPr id="3075" name="Picture 3" descr="C:\Users\Jadranka\Documents\slicice\jabukaj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69238"/>
            <a:ext cx="1656184" cy="16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</a:rPr>
              <a:t>Jabuka u prehrani</a:t>
            </a:r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txBody>
          <a:bodyPr>
            <a:normAutofit/>
          </a:bodyPr>
          <a:lstStyle/>
          <a:p>
            <a:r>
              <a:rPr lang="vi-VN" sz="2400" dirty="0" smtClean="0">
                <a:solidFill>
                  <a:schemeClr val="accent2"/>
                </a:solidFill>
              </a:rPr>
              <a:t> </a:t>
            </a:r>
            <a:r>
              <a:rPr lang="vi-VN" sz="2400" b="1" dirty="0" smtClean="0">
                <a:solidFill>
                  <a:schemeClr val="accent2"/>
                </a:solidFill>
              </a:rPr>
              <a:t>Jedite jabuke svaki dan</a:t>
            </a:r>
            <a:r>
              <a:rPr lang="hr-HR" sz="2400" b="1" dirty="0" smtClean="0">
                <a:solidFill>
                  <a:schemeClr val="accent2"/>
                </a:solidFill>
              </a:rPr>
              <a:t>!</a:t>
            </a:r>
            <a:r>
              <a:rPr lang="vi-VN" sz="2400" b="1" dirty="0" smtClean="0">
                <a:solidFill>
                  <a:schemeClr val="accent2"/>
                </a:solidFill>
              </a:rPr>
              <a:t/>
            </a:r>
            <a:br>
              <a:rPr lang="vi-VN" sz="2400" b="1" dirty="0" smtClean="0">
                <a:solidFill>
                  <a:schemeClr val="accent2"/>
                </a:solidFill>
              </a:rPr>
            </a:br>
            <a:r>
              <a:rPr lang="vi-VN" sz="2400" b="1" dirty="0" smtClean="0">
                <a:solidFill>
                  <a:schemeClr val="accent2"/>
                </a:solidFill>
              </a:rPr>
              <a:t>Jabuka se najčešće jede sirova, ali se i peče, kuha, suši, prerađuje u sokove, marmelade, džemove, želee, a poznat je vrlo cijenjeni jabučni ocat. </a:t>
            </a:r>
            <a:endParaRPr lang="hr-HR" sz="2400" b="1" dirty="0" smtClean="0">
              <a:solidFill>
                <a:schemeClr val="accent2"/>
              </a:solidFill>
            </a:endParaRPr>
          </a:p>
          <a:p>
            <a:r>
              <a:rPr lang="vi-VN" sz="2400" b="1" dirty="0" smtClean="0">
                <a:solidFill>
                  <a:schemeClr val="accent2"/>
                </a:solidFill>
              </a:rPr>
              <a:t>U domaćinstvu se jabuke, osim sirovih, često upotrebljavaju kao nadjev za pite, savijače, torte. </a:t>
            </a:r>
            <a:endParaRPr lang="hr-HR" sz="2400" b="1" dirty="0" smtClean="0">
              <a:solidFill>
                <a:schemeClr val="accent2"/>
              </a:solidFill>
            </a:endParaRPr>
          </a:p>
          <a:p>
            <a:r>
              <a:rPr lang="vi-VN" sz="2400" b="1" dirty="0" smtClean="0">
                <a:solidFill>
                  <a:schemeClr val="accent2"/>
                </a:solidFill>
              </a:rPr>
              <a:t>Najbolje je jabuku gristi ili popiti svježe istisnut sok, koji ne smije stajati dulje od pola sata. Kora je vrijedna i jede se samo kad na njoj nema nikakvog ostatka zaštitnih sredstava. Ne znate li podrijetlo jabuke, bolje je da je ogulite. </a:t>
            </a:r>
            <a:endParaRPr lang="hr-HR" sz="2400" b="1" dirty="0" smtClean="0">
              <a:solidFill>
                <a:schemeClr val="accent2"/>
              </a:solidFill>
            </a:endParaRPr>
          </a:p>
          <a:p>
            <a:r>
              <a:rPr lang="vi-VN" sz="2400" b="1" dirty="0" smtClean="0">
                <a:solidFill>
                  <a:schemeClr val="accent2"/>
                </a:solidFill>
              </a:rPr>
              <a:t>U zadnje vrijeme može se kupiti i čips od jabuka. </a:t>
            </a:r>
            <a:endParaRPr lang="hr-HR" sz="2400" b="1" dirty="0">
              <a:solidFill>
                <a:schemeClr val="accent2"/>
              </a:solidFill>
            </a:endParaRPr>
          </a:p>
        </p:txBody>
      </p:sp>
      <p:pic>
        <p:nvPicPr>
          <p:cNvPr id="4099" name="Picture 3" descr="C:\Users\Jadranka\Documents\slicice\jabukaj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796" y="188640"/>
            <a:ext cx="114413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8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06865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</a:rPr>
              <a:t>Kušanje</a:t>
            </a:r>
            <a:endParaRPr lang="hr-HR" b="1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C:\Users\Jadranka\Desktop\20170531_150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6964" y="2524373"/>
            <a:ext cx="4872541" cy="2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4968552" cy="2981131"/>
          </a:xfrm>
        </p:spPr>
      </p:pic>
      <p:sp>
        <p:nvSpPr>
          <p:cNvPr id="13" name="Rezervirano mjesto teksta 12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accent2"/>
                </a:solidFill>
              </a:rPr>
              <a:t>Razlikovati jabuke po sorti, boji, obliku, okusu – kušanje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87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9173" y="908720"/>
            <a:ext cx="6960773" cy="4176464"/>
          </a:xfrm>
        </p:spPr>
      </p:pic>
      <p:pic>
        <p:nvPicPr>
          <p:cNvPr id="6146" name="Picture 2" descr="C:\Users\Jadranka\Desktop\20170531_150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10397" y="3277608"/>
            <a:ext cx="4239100" cy="254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6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163751" cy="6122813"/>
          </a:xfrm>
        </p:spPr>
      </p:pic>
    </p:spTree>
    <p:extLst>
      <p:ext uri="{BB962C8B-B14F-4D97-AF65-F5344CB8AC3E}">
        <p14:creationId xmlns:p14="http://schemas.microsoft.com/office/powerpoint/2010/main" val="93147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683697" cy="5762773"/>
          </a:xfrm>
        </p:spPr>
      </p:pic>
    </p:spTree>
    <p:extLst>
      <p:ext uri="{BB962C8B-B14F-4D97-AF65-F5344CB8AC3E}">
        <p14:creationId xmlns:p14="http://schemas.microsoft.com/office/powerpoint/2010/main" val="107331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6048672"/>
          </a:xfrm>
        </p:spPr>
      </p:pic>
    </p:spTree>
    <p:extLst>
      <p:ext uri="{BB962C8B-B14F-4D97-AF65-F5344CB8AC3E}">
        <p14:creationId xmlns:p14="http://schemas.microsoft.com/office/powerpoint/2010/main" val="4256863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244</Words>
  <Application>Microsoft Office PowerPoint</Application>
  <PresentationFormat>Prikaz na zaslonu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Tema sustava Office</vt:lpstr>
      <vt:lpstr>Svjetski dan jabuka u 4. c</vt:lpstr>
      <vt:lpstr>Projekt: Dan jabuka</vt:lpstr>
      <vt:lpstr>Važnost jabuke za zdravlje</vt:lpstr>
      <vt:lpstr>Jabuka u prehrani</vt:lpstr>
      <vt:lpstr>Kušanje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jabuka</dc:title>
  <dc:creator>Jadranka</dc:creator>
  <cp:lastModifiedBy>Jadranka</cp:lastModifiedBy>
  <cp:revision>13</cp:revision>
  <dcterms:created xsi:type="dcterms:W3CDTF">2018-01-29T19:44:04Z</dcterms:created>
  <dcterms:modified xsi:type="dcterms:W3CDTF">2018-01-29T22:20:10Z</dcterms:modified>
</cp:coreProperties>
</file>